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2"/>
  </p:notesMasterIdLst>
  <p:sldIdLst>
    <p:sldId id="329" r:id="rId2"/>
    <p:sldId id="257" r:id="rId3"/>
    <p:sldId id="429" r:id="rId4"/>
    <p:sldId id="423" r:id="rId5"/>
    <p:sldId id="292" r:id="rId6"/>
    <p:sldId id="430" r:id="rId7"/>
    <p:sldId id="422" r:id="rId8"/>
    <p:sldId id="373" r:id="rId9"/>
    <p:sldId id="374" r:id="rId10"/>
    <p:sldId id="375" r:id="rId11"/>
    <p:sldId id="456" r:id="rId12"/>
    <p:sldId id="376" r:id="rId13"/>
    <p:sldId id="377" r:id="rId14"/>
    <p:sldId id="457" r:id="rId15"/>
    <p:sldId id="458" r:id="rId16"/>
    <p:sldId id="379" r:id="rId17"/>
    <p:sldId id="386" r:id="rId18"/>
    <p:sldId id="387" r:id="rId19"/>
    <p:sldId id="301" r:id="rId20"/>
    <p:sldId id="410" r:id="rId21"/>
    <p:sldId id="396" r:id="rId22"/>
    <p:sldId id="303" r:id="rId23"/>
    <p:sldId id="306" r:id="rId24"/>
    <p:sldId id="431" r:id="rId25"/>
    <p:sldId id="432" r:id="rId26"/>
    <p:sldId id="434" r:id="rId27"/>
    <p:sldId id="435" r:id="rId28"/>
    <p:sldId id="439" r:id="rId29"/>
    <p:sldId id="436" r:id="rId30"/>
    <p:sldId id="437" r:id="rId31"/>
    <p:sldId id="438" r:id="rId32"/>
    <p:sldId id="440" r:id="rId33"/>
    <p:sldId id="441" r:id="rId34"/>
    <p:sldId id="442" r:id="rId35"/>
    <p:sldId id="443" r:id="rId36"/>
    <p:sldId id="433" r:id="rId37"/>
    <p:sldId id="447" r:id="rId38"/>
    <p:sldId id="421" r:id="rId39"/>
    <p:sldId id="453" r:id="rId40"/>
    <p:sldId id="455" r:id="rId41"/>
    <p:sldId id="448" r:id="rId42"/>
    <p:sldId id="449" r:id="rId43"/>
    <p:sldId id="450" r:id="rId44"/>
    <p:sldId id="451" r:id="rId45"/>
    <p:sldId id="454" r:id="rId46"/>
    <p:sldId id="419" r:id="rId47"/>
    <p:sldId id="420" r:id="rId48"/>
    <p:sldId id="452" r:id="rId49"/>
    <p:sldId id="407" r:id="rId50"/>
    <p:sldId id="384" r:id="rId51"/>
  </p:sldIdLst>
  <p:sldSz cx="9144000" cy="6858000" type="screen4x3"/>
  <p:notesSz cx="6815138" cy="9945688"/>
  <p:embeddedFontLst>
    <p:embeddedFont>
      <p:font typeface="PT Sans Narrow" panose="02020500000000000000" charset="0"/>
      <p:regular r:id="rId53"/>
      <p:bold r:id="rId54"/>
    </p:embeddedFont>
    <p:embeddedFont>
      <p:font typeface="Cambria Math" panose="02040503050406030204" pitchFamily="18" charset="0"/>
      <p:regular r:id="rId55"/>
    </p:embeddedFont>
    <p:embeddedFont>
      <p:font typeface="標楷體" panose="03000509000000000000" pitchFamily="65" charset="-120"/>
      <p:regular r:id="rId56"/>
    </p:embeddedFont>
    <p:embeddedFont>
      <p:font typeface="Open Sans" panose="02020500000000000000"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CE93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E589A-A088-43FD-8942-703BCA3EA1F1}">
  <a:tblStyle styleId="{F9AE589A-A088-43FD-8942-703BCA3EA1F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66118" autoAdjust="0"/>
  </p:normalViewPr>
  <p:slideViewPr>
    <p:cSldViewPr snapToGrid="0">
      <p:cViewPr varScale="1">
        <p:scale>
          <a:sx n="40" d="100"/>
          <a:sy n="40" d="100"/>
        </p:scale>
        <p:origin x="1234" y="24"/>
      </p:cViewPr>
      <p:guideLst>
        <p:guide orient="horz" pos="2160"/>
        <p:guide pos="2880"/>
      </p:guideLst>
    </p:cSldViewPr>
  </p:slideViewPr>
  <p:notesTextViewPr>
    <p:cViewPr>
      <p:scale>
        <a:sx n="1" d="1"/>
        <a:sy n="1" d="1"/>
      </p:scale>
      <p:origin x="0" y="0"/>
    </p:cViewPr>
  </p:notesTextViewPr>
  <p:sorterViewPr>
    <p:cViewPr>
      <p:scale>
        <a:sx n="100" d="100"/>
        <a:sy n="100" d="100"/>
      </p:scale>
      <p:origin x="0" y="-547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1515" y="4724202"/>
            <a:ext cx="5452109" cy="447556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9501498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AlexNet#cite_note-2" TargetMode="External"/><Relationship Id="rId3" Type="http://schemas.openxmlformats.org/officeDocument/2006/relationships/hyperlink" Target="https://en.wikipedia.org/wiki/Convolutional_neural_network" TargetMode="External"/><Relationship Id="rId7" Type="http://schemas.openxmlformats.org/officeDocument/2006/relationships/hyperlink" Target="https://en.wikipedia.org/wiki/AlexNet#cite_note-:0-1"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ImageNet_Large_Scale_Visual_Recognition_Challenge" TargetMode="External"/><Relationship Id="rId5" Type="http://schemas.openxmlformats.org/officeDocument/2006/relationships/hyperlink" Target="https://en.wikipedia.org/wiki/CUDA" TargetMode="External"/><Relationship Id="rId4" Type="http://schemas.openxmlformats.org/officeDocument/2006/relationships/hyperlink" Target="https://en.wikipedia.org/wiki/GPU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zh.wikipedia.org/wiki/%E6%96%B0%E5%AE%89%E9%83%A1_(%E9%9F%93%E5%9C%8B)" TargetMode="External"/><Relationship Id="rId3" Type="http://schemas.openxmlformats.org/officeDocument/2006/relationships/hyperlink" Target="https://zh.wikipedia.org/wiki/%E6%9C%9D%E9%AE%AE%E8%AA%9E" TargetMode="External"/><Relationship Id="rId7" Type="http://schemas.openxmlformats.org/officeDocument/2006/relationships/hyperlink" Target="https://zh.wikipedia.org/wiki/%E5%85%A8%E7%BE%85%E5%8D%97%E9%81%93"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zh.wikipedia.org/wiki/%E5%9C%8D%E6%A3%8B%E6%A3%8B%E5%A3%AB%E5%88%97%E8%A1%A8" TargetMode="External"/><Relationship Id="rId5" Type="http://schemas.openxmlformats.org/officeDocument/2006/relationships/hyperlink" Target="https://zh.wikipedia.org/wiki/%E5%9C%8D%E6%A3%8B" TargetMode="External"/><Relationship Id="rId10" Type="http://schemas.openxmlformats.org/officeDocument/2006/relationships/hyperlink" Target="https://zh.wikipedia.org/wiki/%E6%9C%9D%E9%AE%AE%E6%BC%A2%E5%AD%97" TargetMode="External"/><Relationship Id="rId4" Type="http://schemas.openxmlformats.org/officeDocument/2006/relationships/hyperlink" Target="https://zh.wikipedia.org/wiki/%E9%9F%93%E5%9C%8B" TargetMode="External"/><Relationship Id="rId9" Type="http://schemas.openxmlformats.org/officeDocument/2006/relationships/hyperlink" Target="https://zh.wikipedia.org/w/index.php?title=%E9%A3%9B%E7%A6%BD%E5%B3%B6&amp;action=edit&amp;redlink=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dn.com/news/reporter/MDY2Mjk="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dn.com/search/tagging/2/%E4%B8%96%E7%95%8C%E5%A4%A7%E8%B3%BD"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en.wikipedia.org/wiki/Ilya_Sutskever" TargetMode="External"/><Relationship Id="rId13" Type="http://schemas.openxmlformats.org/officeDocument/2006/relationships/hyperlink" Target="https://en.wikipedia.org/wiki/Database" TargetMode="External"/><Relationship Id="rId18" Type="http://schemas.openxmlformats.org/officeDocument/2006/relationships/hyperlink" Target="https://en.wikipedia.org/wiki/AlexNet" TargetMode="External"/><Relationship Id="rId3" Type="http://schemas.openxmlformats.org/officeDocument/2006/relationships/hyperlink" Target="https://en.wikipedia.org/wiki/Ukraine" TargetMode="External"/><Relationship Id="rId21" Type="http://schemas.openxmlformats.org/officeDocument/2006/relationships/hyperlink" Target="https://en.wikipedia.org/wiki/Deep_learning" TargetMode="External"/><Relationship Id="rId7" Type="http://schemas.openxmlformats.org/officeDocument/2006/relationships/hyperlink" Target="https://en.wikipedia.org/wiki/AlexNet#cite_note-quartz-1" TargetMode="External"/><Relationship Id="rId12" Type="http://schemas.openxmlformats.org/officeDocument/2006/relationships/hyperlink" Target="https://en.wikipedia.org/wiki/AlexNet#cite_note-4" TargetMode="External"/><Relationship Id="rId17" Type="http://schemas.openxmlformats.org/officeDocument/2006/relationships/hyperlink" Target="https://en.wikipedia.org/wiki/ImageNet#ImageNet_Challenge" TargetMode="External"/><Relationship Id="rId25" Type="http://schemas.openxmlformats.org/officeDocument/2006/relationships/hyperlink" Target="https://en.wikipedia.org/wiki/ImageNet#cite_note-9" TargetMode="External"/><Relationship Id="rId2" Type="http://schemas.openxmlformats.org/officeDocument/2006/relationships/slide" Target="../slides/slide36.xml"/><Relationship Id="rId16" Type="http://schemas.openxmlformats.org/officeDocument/2006/relationships/hyperlink" Target="https://en.wikipedia.org/wiki/ImageNet#cite_note-nytimes_2012-2" TargetMode="External"/><Relationship Id="rId20" Type="http://schemas.openxmlformats.org/officeDocument/2006/relationships/hyperlink" Target="https://en.wikipedia.org/wiki/Graphics_processing_unit" TargetMode="External"/><Relationship Id="rId1" Type="http://schemas.openxmlformats.org/officeDocument/2006/relationships/notesMaster" Target="../notesMasters/notesMaster1.xml"/><Relationship Id="rId6" Type="http://schemas.openxmlformats.org/officeDocument/2006/relationships/hyperlink" Target="https://en.wikipedia.org/w/index.php?title=Alex_Krizhevsky&amp;action=edit&amp;redlink=1" TargetMode="External"/><Relationship Id="rId11" Type="http://schemas.openxmlformats.org/officeDocument/2006/relationships/hyperlink" Target="https://en.wikipedia.org/wiki/AlexNet#cite_note-:2-3" TargetMode="External"/><Relationship Id="rId24" Type="http://schemas.openxmlformats.org/officeDocument/2006/relationships/hyperlink" Target="https://en.wikipedia.org/wiki/ImageNet#cite_note-8" TargetMode="External"/><Relationship Id="rId5" Type="http://schemas.openxmlformats.org/officeDocument/2006/relationships/hyperlink" Target="https://en.wikipedia.org/wiki/Convolutional_neural_network" TargetMode="External"/><Relationship Id="rId15" Type="http://schemas.openxmlformats.org/officeDocument/2006/relationships/hyperlink" Target="https://en.wikipedia.org/wiki/ImageNet#cite_note-1" TargetMode="External"/><Relationship Id="rId23" Type="http://schemas.openxmlformats.org/officeDocument/2006/relationships/hyperlink" Target="https://en.wikipedia.org/wiki/ImageNet#cite_note-economist-4" TargetMode="External"/><Relationship Id="rId10" Type="http://schemas.openxmlformats.org/officeDocument/2006/relationships/hyperlink" Target="https://en.wikipedia.org/wiki/AlexNet#cite_note-:1-2" TargetMode="External"/><Relationship Id="rId19" Type="http://schemas.openxmlformats.org/officeDocument/2006/relationships/hyperlink" Target="https://en.wikipedia.org/wiki/ImageNet#cite_note-:0-7" TargetMode="External"/><Relationship Id="rId4" Type="http://schemas.openxmlformats.org/officeDocument/2006/relationships/hyperlink" Target="https://en.wikipedia.org/wiki/Canada" TargetMode="External"/><Relationship Id="rId9" Type="http://schemas.openxmlformats.org/officeDocument/2006/relationships/hyperlink" Target="https://en.wikipedia.org/wiki/Geoffrey_Hinton" TargetMode="External"/><Relationship Id="rId14" Type="http://schemas.openxmlformats.org/officeDocument/2006/relationships/hyperlink" Target="https://en.wikipedia.org/wiki/Outline_of_object_recognition" TargetMode="External"/><Relationship Id="rId22" Type="http://schemas.openxmlformats.org/officeDocument/2006/relationships/hyperlink" Target="https://en.wikipedia.org/wiki/The_Economis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zh.wikipedia.org/wiki/Softmax%E5%87%BD%E6%95%B0#cite_note-bishop-1" TargetMode="External"/><Relationship Id="rId7" Type="http://schemas.openxmlformats.org/officeDocument/2006/relationships/hyperlink" Target="https://en.wikipedia.org/wiki/Logistic_function"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en.wikipedia.org/wiki/Softmax_function#cite_note-bishop-1" TargetMode="External"/><Relationship Id="rId5" Type="http://schemas.openxmlformats.org/officeDocument/2006/relationships/hyperlink" Target="https://en.wikipedia.org/wiki/Mathematics" TargetMode="External"/><Relationship Id="rId4" Type="http://schemas.openxmlformats.org/officeDocument/2006/relationships/hyperlink" Target="https://zh.wikipedia.org/wiki/%E9%80%BB%E8%BE%91%E5%87%BD%E6%95%B0"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grc.nasa.gov/www/cdtb/software/mapss.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Consumer_Packaged_Good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inside.com.tw/2015/02/06/big-data-1-origin-and-4vs#fn:5" TargetMode="External"/><Relationship Id="rId13" Type="http://schemas.openxmlformats.org/officeDocument/2006/relationships/hyperlink" Target="http://blogs.gartner.com/doug-laney/deja-vvvue-others-claiming-gartners-volume-velocity-variety-construct-for-big-data/" TargetMode="External"/><Relationship Id="rId3" Type="http://schemas.openxmlformats.org/officeDocument/2006/relationships/hyperlink" Target="https://www.inside.com.tw/author/jewelchu" TargetMode="External"/><Relationship Id="rId7" Type="http://schemas.openxmlformats.org/officeDocument/2006/relationships/hyperlink" Target="https://www.inside.com.tw/2015/02/06/big-data-1-origin-and-4vs#fn:4" TargetMode="External"/><Relationship Id="rId12" Type="http://schemas.openxmlformats.org/officeDocument/2006/relationships/hyperlink" Target="http://www.v3.co.uk/v3-uk/news/2081263/cern-experiments-generating-petabyt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inside.com.tw/2015/02/06/big-data-1-origin-and-4vs#fn:3" TargetMode="External"/><Relationship Id="rId11" Type="http://schemas.openxmlformats.org/officeDocument/2006/relationships/hyperlink" Target="http://www.nytimes.com/2012/02/12/sunday-review/big-datas-impact-in-the-world.html?pagewanted=all&amp;_r=0" TargetMode="External"/><Relationship Id="rId5" Type="http://schemas.openxmlformats.org/officeDocument/2006/relationships/hyperlink" Target="https://www.inside.com.tw/2015/02/06/big-data-1-origin-and-4vs#fn:2" TargetMode="External"/><Relationship Id="rId10" Type="http://schemas.openxmlformats.org/officeDocument/2006/relationships/hyperlink" Target="http://en.wikipedia.org/wiki/Big_data" TargetMode="External"/><Relationship Id="rId4" Type="http://schemas.openxmlformats.org/officeDocument/2006/relationships/hyperlink" Target="https://www.inside.com.tw/2015/02/06/big-data-1-origin-and-4vs#fn:1" TargetMode="External"/><Relationship Id="rId9" Type="http://schemas.openxmlformats.org/officeDocument/2006/relationships/hyperlink" Target="http://theinnovationenterprise.com/summits/big-data-innovation-boston-2015"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1514" y="4724202"/>
            <a:ext cx="5452110" cy="4475560"/>
          </a:xfrm>
          <a:prstGeom prst="rect">
            <a:avLst/>
          </a:prstGeom>
        </p:spPr>
        <p:txBody>
          <a:bodyPr lIns="91425" tIns="91425" rIns="91425" bIns="91425" anchor="t" anchorCtr="0">
            <a:noAutofit/>
          </a:bodyPr>
          <a:lstStyle/>
          <a:p>
            <a:pPr lvl="0">
              <a:spcBef>
                <a:spcPts val="0"/>
              </a:spcBef>
              <a:buNone/>
            </a:pPr>
            <a:r>
              <a:rPr lang="zh-TW" altLang="en-US" dirty="0" smtClean="0"/>
              <a:t>變大、變深、變朦</a:t>
            </a:r>
            <a:r>
              <a:rPr lang="en-US" altLang="zh-TW" dirty="0" smtClean="0"/>
              <a:t>!?</a:t>
            </a:r>
          </a:p>
          <a:p>
            <a:pPr lvl="0">
              <a:spcBef>
                <a:spcPts val="0"/>
              </a:spcBef>
              <a:buNone/>
            </a:pPr>
            <a:endParaRPr lang="en-US" dirty="0" smtClean="0"/>
          </a:p>
          <a:p>
            <a:pPr lvl="0">
              <a:spcBef>
                <a:spcPts val="0"/>
              </a:spcBef>
              <a:buNone/>
            </a:pPr>
            <a:r>
              <a:rPr lang="en-US" dirty="0" smtClean="0"/>
              <a:t>Gets big, deep, and foggy</a:t>
            </a:r>
            <a:r>
              <a:rPr lang="en-US" altLang="zh-TW" dirty="0" smtClean="0"/>
              <a:t>!</a:t>
            </a:r>
            <a:r>
              <a:rPr lang="en-US" dirty="0" smtClean="0"/>
              <a:t>?</a:t>
            </a:r>
            <a:endParaRPr dirty="0"/>
          </a:p>
        </p:txBody>
      </p:sp>
    </p:spTree>
    <p:extLst>
      <p:ext uri="{BB962C8B-B14F-4D97-AF65-F5344CB8AC3E}">
        <p14:creationId xmlns:p14="http://schemas.microsoft.com/office/powerpoint/2010/main" val="173991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txBox="1">
            <a:spLocks noGrp="1"/>
          </p:cNvSpPr>
          <p:nvPr>
            <p:ph type="body" idx="1"/>
          </p:nvPr>
        </p:nvSpPr>
        <p:spPr>
          <a:xfrm>
            <a:off x="681515" y="4724202"/>
            <a:ext cx="5452109" cy="4475560"/>
          </a:xfrm>
          <a:prstGeom prst="rect">
            <a:avLst/>
          </a:prstGeom>
        </p:spPr>
        <p:txBody>
          <a:bodyPr lIns="91425" tIns="91425" rIns="91425" bIns="91425" anchor="t" anchorCtr="0">
            <a:noAutofit/>
          </a:bodyPr>
          <a:lstStyle/>
          <a:p>
            <a:pPr lvl="0">
              <a:spcBef>
                <a:spcPts val="0"/>
              </a:spcBef>
              <a:buNone/>
            </a:pPr>
            <a:endParaRPr dirty="0"/>
          </a:p>
        </p:txBody>
      </p:sp>
      <p:sp>
        <p:nvSpPr>
          <p:cNvPr id="587" name="Shape 587"/>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212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2338" y="746125"/>
            <a:ext cx="4972050" cy="3729038"/>
          </a:xfrm>
        </p:spPr>
      </p:sp>
      <p:sp>
        <p:nvSpPr>
          <p:cNvPr id="3" name="備忘稿版面配置區 2"/>
          <p:cNvSpPr>
            <a:spLocks noGrp="1"/>
          </p:cNvSpPr>
          <p:nvPr>
            <p:ph type="body" idx="1"/>
          </p:nvPr>
        </p:nvSpPr>
        <p:spPr/>
        <p:txBody>
          <a:bodyPr/>
          <a:lstStyle/>
          <a:p>
            <a:r>
              <a:rPr lang="en-US" altLang="zh-TW" sz="1100" b="0" i="0" u="none" strike="noStrike" kern="1200" cap="none" dirty="0" smtClean="0">
                <a:solidFill>
                  <a:schemeClr val="dk1"/>
                </a:solidFill>
                <a:effectLst/>
                <a:latin typeface="Arial"/>
                <a:ea typeface="Arial"/>
                <a:cs typeface="Arial"/>
                <a:sym typeface="Arial"/>
              </a:rPr>
              <a:t>Tanh: Hyperbolic Tangent</a:t>
            </a:r>
            <a:endParaRPr lang="zh-TW" altLang="en-US" dirty="0"/>
          </a:p>
        </p:txBody>
      </p:sp>
    </p:spTree>
    <p:extLst>
      <p:ext uri="{BB962C8B-B14F-4D97-AF65-F5344CB8AC3E}">
        <p14:creationId xmlns:p14="http://schemas.microsoft.com/office/powerpoint/2010/main" val="192105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txBox="1">
            <a:spLocks noGrp="1"/>
          </p:cNvSpPr>
          <p:nvPr>
            <p:ph type="body" idx="1"/>
          </p:nvPr>
        </p:nvSpPr>
        <p:spPr>
          <a:xfrm>
            <a:off x="681515" y="4724202"/>
            <a:ext cx="5452109" cy="4475560"/>
          </a:xfrm>
          <a:prstGeom prst="rect">
            <a:avLst/>
          </a:prstGeom>
        </p:spPr>
        <p:txBody>
          <a:bodyPr lIns="91425" tIns="91425" rIns="91425" bIns="91425" anchor="t" anchorCtr="0">
            <a:noAutofit/>
          </a:bodyPr>
          <a:lstStyle/>
          <a:p>
            <a:pPr lvl="0">
              <a:spcBef>
                <a:spcPts val="0"/>
              </a:spcBef>
              <a:buNone/>
            </a:pPr>
            <a:endParaRPr dirty="0"/>
          </a:p>
        </p:txBody>
      </p:sp>
      <p:sp>
        <p:nvSpPr>
          <p:cNvPr id="593" name="Shape 593"/>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1835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txBox="1">
            <a:spLocks noGrp="1"/>
          </p:cNvSpPr>
          <p:nvPr>
            <p:ph type="body" idx="1"/>
          </p:nvPr>
        </p:nvSpPr>
        <p:spPr>
          <a:xfrm>
            <a:off x="681515" y="4724202"/>
            <a:ext cx="5452109" cy="4475560"/>
          </a:xfrm>
          <a:prstGeom prst="rect">
            <a:avLst/>
          </a:prstGeom>
        </p:spPr>
        <p:txBody>
          <a:bodyPr lIns="91425" tIns="91425" rIns="91425" bIns="91425" anchor="t" anchorCtr="0">
            <a:noAutofit/>
          </a:bodyPr>
          <a:lstStyle/>
          <a:p>
            <a:pPr lvl="0">
              <a:spcBef>
                <a:spcPts val="0"/>
              </a:spcBef>
              <a:buNone/>
            </a:pPr>
            <a:r>
              <a:rPr lang="en-US" dirty="0" smtClean="0"/>
              <a:t>Machine Learning:</a:t>
            </a:r>
          </a:p>
          <a:p>
            <a:pPr lvl="0">
              <a:spcBef>
                <a:spcPts val="0"/>
              </a:spcBef>
              <a:buNone/>
            </a:pPr>
            <a:endParaRPr lang="en-US" dirty="0" smtClean="0"/>
          </a:p>
          <a:p>
            <a:pPr lvl="0">
              <a:spcBef>
                <a:spcPts val="0"/>
              </a:spcBef>
              <a:buNone/>
            </a:pPr>
            <a:r>
              <a:rPr lang="en-US" dirty="0" smtClean="0"/>
              <a:t>“Field of study that gives computers</a:t>
            </a:r>
            <a:r>
              <a:rPr lang="en-US" baseline="0" dirty="0" smtClean="0"/>
              <a:t> the ability to learn without being explicitly programmed.” – Arthur Samuel, IBM, Stanford University, 1959.</a:t>
            </a:r>
          </a:p>
          <a:p>
            <a:pPr lvl="0">
              <a:spcBef>
                <a:spcPts val="0"/>
              </a:spcBef>
              <a:buNone/>
            </a:pPr>
            <a:endParaRPr lang="en-US" baseline="0" dirty="0" smtClean="0"/>
          </a:p>
          <a:p>
            <a:pPr lvl="0">
              <a:spcBef>
                <a:spcPts val="0"/>
              </a:spcBef>
              <a:buNone/>
            </a:pPr>
            <a:r>
              <a:rPr lang="en-US" baseline="0" dirty="0" smtClean="0"/>
              <a:t>“A computer program is said to learn from experience E with respect to some task T and some performance measure P, if its performance on T, as measured by P, improves with experience E.” – Tom Mitchell [Mit97]</a:t>
            </a:r>
          </a:p>
          <a:p>
            <a:pPr lvl="0">
              <a:spcBef>
                <a:spcPts val="0"/>
              </a:spcBef>
              <a:buNone/>
            </a:pPr>
            <a:endParaRPr lang="en-US" baseline="0" dirty="0" smtClean="0"/>
          </a:p>
          <a:p>
            <a:pPr lvl="0">
              <a:spcBef>
                <a:spcPts val="0"/>
              </a:spcBef>
              <a:buNone/>
            </a:pPr>
            <a:r>
              <a:rPr lang="en-US" baseline="0" dirty="0" smtClean="0"/>
              <a:t>“Instead of writing a program by hand, we collect lots of examples that specify the correct output for a given input. A machine learning algorithm then takes these examples and produces a program that does the job.”  -- Geoffrey Hinton [Hin 14]</a:t>
            </a:r>
            <a:endParaRPr dirty="0"/>
          </a:p>
        </p:txBody>
      </p:sp>
      <p:sp>
        <p:nvSpPr>
          <p:cNvPr id="593" name="Shape 593"/>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310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794472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100" b="0" i="0" u="none" strike="noStrike" kern="1200" cap="none" dirty="0" smtClean="0">
                <a:solidFill>
                  <a:schemeClr val="dk1"/>
                </a:solidFill>
                <a:effectLst/>
                <a:latin typeface="Arial"/>
                <a:ea typeface="Arial"/>
                <a:cs typeface="Arial"/>
                <a:sym typeface="Arial"/>
              </a:rPr>
              <a:t>The ellipses shown above are the contours (</a:t>
            </a:r>
            <a:r>
              <a:rPr lang="zh-TW" altLang="en-US" sz="1100" b="0" i="0" u="none" strike="noStrike" kern="1200" cap="none" dirty="0" smtClean="0">
                <a:solidFill>
                  <a:schemeClr val="dk1"/>
                </a:solidFill>
                <a:effectLst/>
                <a:latin typeface="Arial"/>
                <a:ea typeface="Arial"/>
                <a:cs typeface="Arial"/>
                <a:sym typeface="Arial"/>
              </a:rPr>
              <a:t>等高線</a:t>
            </a:r>
            <a:r>
              <a:rPr lang="en-US" altLang="zh-TW" sz="1100" b="0" i="0" u="none" strike="noStrike" kern="1200" cap="none" dirty="0" smtClean="0">
                <a:solidFill>
                  <a:schemeClr val="dk1"/>
                </a:solidFill>
                <a:effectLst/>
                <a:latin typeface="Arial"/>
                <a:ea typeface="Arial"/>
                <a:cs typeface="Arial"/>
                <a:sym typeface="Arial"/>
              </a:rPr>
              <a:t>)</a:t>
            </a:r>
            <a:r>
              <a:rPr lang="zh-TW" altLang="en-US" sz="1100" b="0" i="0" u="none" strike="noStrike" kern="1200" cap="none" dirty="0" smtClean="0">
                <a:solidFill>
                  <a:schemeClr val="dk1"/>
                </a:solidFill>
                <a:effectLst/>
                <a:latin typeface="Arial"/>
                <a:ea typeface="Arial"/>
                <a:cs typeface="Arial"/>
                <a:sym typeface="Arial"/>
              </a:rPr>
              <a:t> </a:t>
            </a:r>
            <a:r>
              <a:rPr lang="en-US" altLang="zh-TW" sz="1100" b="0" i="0" u="none" strike="noStrike" kern="1200" cap="none" dirty="0" smtClean="0">
                <a:solidFill>
                  <a:schemeClr val="dk1"/>
                </a:solidFill>
                <a:effectLst/>
                <a:latin typeface="Arial"/>
                <a:ea typeface="Arial"/>
                <a:cs typeface="Arial"/>
                <a:sym typeface="Arial"/>
              </a:rPr>
              <a:t>of a quadratic function. Also</a:t>
            </a:r>
            <a:br>
              <a:rPr lang="en-US" altLang="zh-TW" sz="1100" b="0" i="0" u="none" strike="noStrike" kern="1200" cap="none" dirty="0" smtClean="0">
                <a:solidFill>
                  <a:schemeClr val="dk1"/>
                </a:solidFill>
                <a:effectLst/>
                <a:latin typeface="Arial"/>
                <a:ea typeface="Arial"/>
                <a:cs typeface="Arial"/>
                <a:sym typeface="Arial"/>
              </a:rPr>
            </a:br>
            <a:r>
              <a:rPr lang="en-US" altLang="zh-TW" sz="1100" b="0" i="0" u="none" strike="noStrike" kern="1200" cap="none" dirty="0" smtClean="0">
                <a:solidFill>
                  <a:schemeClr val="dk1"/>
                </a:solidFill>
                <a:effectLst/>
                <a:latin typeface="Arial"/>
                <a:ea typeface="Arial"/>
                <a:cs typeface="Arial"/>
                <a:sym typeface="Arial"/>
              </a:rPr>
              <a:t>shown is the trajectory taken by gradient descent, which was initialized at</a:t>
            </a:r>
            <a:br>
              <a:rPr lang="en-US" altLang="zh-TW" sz="1100" b="0" i="0" u="none" strike="noStrike" kern="1200" cap="none" dirty="0" smtClean="0">
                <a:solidFill>
                  <a:schemeClr val="dk1"/>
                </a:solidFill>
                <a:effectLst/>
                <a:latin typeface="Arial"/>
                <a:ea typeface="Arial"/>
                <a:cs typeface="Arial"/>
                <a:sym typeface="Arial"/>
              </a:rPr>
            </a:br>
            <a:r>
              <a:rPr lang="en-US" altLang="zh-TW" sz="1100" b="0" i="0" u="none" strike="noStrike" kern="1200" cap="none" dirty="0" smtClean="0">
                <a:solidFill>
                  <a:schemeClr val="dk1"/>
                </a:solidFill>
                <a:effectLst/>
                <a:latin typeface="Arial"/>
                <a:ea typeface="Arial"/>
                <a:cs typeface="Arial"/>
                <a:sym typeface="Arial"/>
              </a:rPr>
              <a:t>(48,30). The x’s in the figure (joined by straight lines) mark the successive</a:t>
            </a:r>
            <a:br>
              <a:rPr lang="en-US" altLang="zh-TW" sz="1100" b="0" i="0" u="none" strike="noStrike" kern="1200" cap="none" dirty="0" smtClean="0">
                <a:solidFill>
                  <a:schemeClr val="dk1"/>
                </a:solidFill>
                <a:effectLst/>
                <a:latin typeface="Arial"/>
                <a:ea typeface="Arial"/>
                <a:cs typeface="Arial"/>
                <a:sym typeface="Arial"/>
              </a:rPr>
            </a:br>
            <a:r>
              <a:rPr lang="en-US" altLang="zh-TW" sz="1100" b="0" i="0" u="none" strike="noStrike" kern="1200" cap="none" dirty="0" smtClean="0">
                <a:solidFill>
                  <a:schemeClr val="dk1"/>
                </a:solidFill>
                <a:effectLst/>
                <a:latin typeface="Arial"/>
                <a:ea typeface="Arial"/>
                <a:cs typeface="Arial"/>
                <a:sym typeface="Arial"/>
              </a:rPr>
              <a:t>values of θ that gradient descent went through.</a:t>
            </a:r>
            <a:br>
              <a:rPr lang="en-US" altLang="zh-TW" sz="1100" b="0" i="0" u="none" strike="noStrike" kern="1200" cap="none" dirty="0" smtClean="0">
                <a:solidFill>
                  <a:schemeClr val="dk1"/>
                </a:solidFill>
                <a:effectLst/>
                <a:latin typeface="Arial"/>
                <a:ea typeface="Arial"/>
                <a:cs typeface="Arial"/>
                <a:sym typeface="Arial"/>
              </a:rPr>
            </a:br>
            <a:endParaRPr lang="zh-TW" altLang="en-US" dirty="0"/>
          </a:p>
        </p:txBody>
      </p:sp>
    </p:spTree>
    <p:extLst>
      <p:ext uri="{BB962C8B-B14F-4D97-AF65-F5344CB8AC3E}">
        <p14:creationId xmlns:p14="http://schemas.microsoft.com/office/powerpoint/2010/main" val="897071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2338" y="746125"/>
            <a:ext cx="4972050" cy="3729038"/>
          </a:xfrm>
        </p:spPr>
      </p:sp>
      <p:sp>
        <p:nvSpPr>
          <p:cNvPr id="3" name="備忘稿版面配置區 2"/>
          <p:cNvSpPr>
            <a:spLocks noGrp="1"/>
          </p:cNvSpPr>
          <p:nvPr>
            <p:ph type="body" idx="1"/>
          </p:nvPr>
        </p:nvSpPr>
        <p:spPr/>
        <p:txBody>
          <a:bodyPr/>
          <a:lstStyle/>
          <a:p>
            <a:pPr marL="0" marR="0" lvl="0" indent="0" algn="l" rtl="0">
              <a:lnSpc>
                <a:spcPct val="95000"/>
              </a:lnSpc>
              <a:spcBef>
                <a:spcPts val="0"/>
              </a:spcBef>
              <a:spcAft>
                <a:spcPts val="0"/>
              </a:spcAft>
              <a:buClr>
                <a:schemeClr val="accent3"/>
              </a:buClr>
              <a:buSzPct val="25000"/>
              <a:buFont typeface="Open Sans"/>
              <a:buNone/>
            </a:pPr>
            <a:r>
              <a:rPr lang="en-US" altLang="zh-TW" sz="1050" b="1" i="0" u="none" strike="noStrike" cap="none" dirty="0" smtClean="0">
                <a:solidFill>
                  <a:schemeClr val="dk2"/>
                </a:solidFill>
                <a:latin typeface="Open Sans"/>
                <a:ea typeface="Open Sans"/>
                <a:cs typeface="Open Sans"/>
                <a:sym typeface="Open Sans"/>
              </a:rPr>
              <a:t>Learning methods in neural networks can be broadly  classified in three basic types. </a:t>
            </a:r>
          </a:p>
          <a:p>
            <a:pPr marL="0" marR="0" lvl="0" indent="0" algn="l" rtl="0">
              <a:lnSpc>
                <a:spcPct val="95000"/>
              </a:lnSpc>
              <a:spcBef>
                <a:spcPts val="1600"/>
              </a:spcBef>
              <a:spcAft>
                <a:spcPts val="0"/>
              </a:spcAft>
              <a:buClr>
                <a:schemeClr val="accent3"/>
              </a:buClr>
              <a:buSzPct val="25000"/>
              <a:buFont typeface="Open Sans"/>
              <a:buNone/>
            </a:pPr>
            <a:r>
              <a:rPr lang="en-US" altLang="zh-TW" sz="1050" b="1" i="0" u="none" strike="noStrike" cap="none" dirty="0" smtClean="0">
                <a:solidFill>
                  <a:schemeClr val="dk2"/>
                </a:solidFill>
                <a:latin typeface="Open Sans"/>
                <a:ea typeface="Open Sans"/>
                <a:cs typeface="Open Sans"/>
                <a:sym typeface="Open Sans"/>
              </a:rPr>
              <a:t>                                </a:t>
            </a:r>
            <a:r>
              <a:rPr lang="en-US" altLang="zh-TW" sz="1100" b="0" i="0" u="none" strike="noStrike" cap="none" dirty="0" smtClean="0">
                <a:solidFill>
                  <a:schemeClr val="dk2"/>
                </a:solidFill>
                <a:latin typeface="Open Sans"/>
                <a:ea typeface="Open Sans"/>
                <a:cs typeface="Open Sans"/>
                <a:sym typeface="Open Sans"/>
              </a:rPr>
              <a:t>- Supervised Learning</a:t>
            </a:r>
          </a:p>
          <a:p>
            <a:pPr marL="0" marR="0" lvl="0" indent="0" algn="l" rtl="0">
              <a:lnSpc>
                <a:spcPct val="95000"/>
              </a:lnSpc>
              <a:spcBef>
                <a:spcPts val="1600"/>
              </a:spcBef>
              <a:spcAft>
                <a:spcPts val="0"/>
              </a:spcAft>
              <a:buClr>
                <a:schemeClr val="accent3"/>
              </a:buClr>
              <a:buSzPct val="25000"/>
              <a:buFont typeface="Open Sans"/>
              <a:buNone/>
            </a:pPr>
            <a:r>
              <a:rPr lang="en-US" altLang="zh-TW" sz="1400" b="1" i="0" u="none" strike="noStrike" cap="none" dirty="0" smtClean="0">
                <a:solidFill>
                  <a:srgbClr val="0000FF"/>
                </a:solidFill>
                <a:latin typeface="Open Sans"/>
                <a:ea typeface="Open Sans"/>
                <a:cs typeface="Open Sans"/>
                <a:sym typeface="Open Sans"/>
              </a:rPr>
              <a:t>                       </a:t>
            </a:r>
            <a:r>
              <a:rPr lang="en-US" altLang="zh-TW" sz="1100" b="0" i="0" u="none" strike="noStrike" cap="none" dirty="0" smtClean="0">
                <a:solidFill>
                  <a:schemeClr val="dk2"/>
                </a:solidFill>
                <a:latin typeface="Open Sans"/>
                <a:ea typeface="Open Sans"/>
                <a:cs typeface="Open Sans"/>
                <a:sym typeface="Open Sans"/>
              </a:rPr>
              <a:t> - Unsupervised Learning</a:t>
            </a:r>
          </a:p>
          <a:p>
            <a:pPr marL="457200" marR="0" lvl="0" indent="-457200" algn="l" rtl="0">
              <a:lnSpc>
                <a:spcPct val="95000"/>
              </a:lnSpc>
              <a:spcBef>
                <a:spcPts val="1600"/>
              </a:spcBef>
              <a:spcAft>
                <a:spcPts val="0"/>
              </a:spcAft>
              <a:buClr>
                <a:schemeClr val="accent3"/>
              </a:buClr>
              <a:buSzPct val="25000"/>
              <a:buFont typeface="Open Sans"/>
              <a:buNone/>
            </a:pPr>
            <a:r>
              <a:rPr lang="en-US" altLang="zh-TW" sz="1100" b="0" i="0" u="none" strike="noStrike" cap="none" dirty="0" smtClean="0">
                <a:solidFill>
                  <a:schemeClr val="dk2"/>
                </a:solidFill>
                <a:latin typeface="Open Sans"/>
                <a:ea typeface="Open Sans"/>
                <a:cs typeface="Open Sans"/>
                <a:sym typeface="Open Sans"/>
              </a:rPr>
              <a:t>                             - Reinforcement Learning</a:t>
            </a:r>
          </a:p>
          <a:p>
            <a:pPr marL="457200" marR="0" lvl="0" indent="-457200" algn="l" rtl="0">
              <a:lnSpc>
                <a:spcPct val="95000"/>
              </a:lnSpc>
              <a:spcBef>
                <a:spcPts val="0"/>
              </a:spcBef>
              <a:spcAft>
                <a:spcPts val="0"/>
              </a:spcAft>
              <a:buClr>
                <a:schemeClr val="accent3"/>
              </a:buClr>
              <a:buSzPct val="25000"/>
              <a:buFont typeface="Open Sans"/>
              <a:buNone/>
            </a:pPr>
            <a:r>
              <a:rPr lang="en-US" altLang="zh-TW" sz="1100" b="1" i="0" u="none" strike="noStrike" cap="none" dirty="0" smtClean="0">
                <a:solidFill>
                  <a:schemeClr val="dk2"/>
                </a:solidFill>
                <a:latin typeface="Arial"/>
                <a:ea typeface="Arial"/>
                <a:cs typeface="Arial"/>
                <a:sym typeface="Arial"/>
              </a:rPr>
              <a:t>Supervised Learning:-</a:t>
            </a:r>
          </a:p>
          <a:p>
            <a:pPr marL="457200" marR="0" lvl="0" indent="-457200" algn="l" rtl="0">
              <a:lnSpc>
                <a:spcPct val="95000"/>
              </a:lnSpc>
              <a:spcBef>
                <a:spcPts val="0"/>
              </a:spcBef>
              <a:spcAft>
                <a:spcPts val="0"/>
              </a:spcAft>
              <a:buClr>
                <a:schemeClr val="accent3"/>
              </a:buClr>
              <a:buSzPct val="100000"/>
              <a:buFont typeface="Noto Sans Symbols"/>
              <a:buChar char="❑"/>
            </a:pPr>
            <a:r>
              <a:rPr lang="en-US" altLang="zh-TW" sz="1100" b="0" i="0" u="none" strike="noStrike" cap="none" dirty="0" smtClean="0">
                <a:solidFill>
                  <a:schemeClr val="dk2"/>
                </a:solidFill>
                <a:latin typeface="Arial"/>
                <a:ea typeface="Arial"/>
                <a:cs typeface="Arial"/>
                <a:sym typeface="Arial"/>
              </a:rPr>
              <a:t>  In supervised learning, both the inputs and the outputs are provided.  The network then processes the inputs and compares its resulting outputs against the desired outputs</a:t>
            </a:r>
          </a:p>
          <a:p>
            <a:pPr marL="457200" marR="0" lvl="0" indent="-457200" algn="l" rtl="0">
              <a:lnSpc>
                <a:spcPct val="95000"/>
              </a:lnSpc>
              <a:spcBef>
                <a:spcPts val="1600"/>
              </a:spcBef>
              <a:spcAft>
                <a:spcPts val="0"/>
              </a:spcAft>
              <a:buClr>
                <a:schemeClr val="accent3"/>
              </a:buClr>
              <a:buSzPct val="100000"/>
              <a:buFont typeface="Noto Sans Symbols"/>
              <a:buChar char="❑"/>
            </a:pPr>
            <a:r>
              <a:rPr lang="en-US" altLang="zh-TW" sz="1100" b="0" i="0" u="none" strike="noStrike" cap="none" dirty="0" smtClean="0">
                <a:solidFill>
                  <a:schemeClr val="dk2"/>
                </a:solidFill>
                <a:latin typeface="Arial"/>
                <a:ea typeface="Arial"/>
                <a:cs typeface="Arial"/>
                <a:sym typeface="Arial"/>
              </a:rPr>
              <a:t>  Errors are then calculated, causing the system to adjust the weights which control the network.</a:t>
            </a:r>
          </a:p>
          <a:p>
            <a:pPr marL="457200" marR="0" lvl="0" indent="-457200" algn="l" rtl="0">
              <a:lnSpc>
                <a:spcPct val="95000"/>
              </a:lnSpc>
              <a:spcBef>
                <a:spcPts val="1600"/>
              </a:spcBef>
              <a:spcAft>
                <a:spcPts val="0"/>
              </a:spcAft>
              <a:buClr>
                <a:schemeClr val="accent3"/>
              </a:buClr>
              <a:buSzPct val="100000"/>
              <a:buFont typeface="Noto Sans Symbols"/>
              <a:buChar char="❑"/>
            </a:pPr>
            <a:r>
              <a:rPr lang="en-US" altLang="zh-TW" sz="1100" b="0" i="0" u="none" strike="noStrike" cap="none" dirty="0" smtClean="0">
                <a:solidFill>
                  <a:schemeClr val="dk2"/>
                </a:solidFill>
                <a:latin typeface="Arial"/>
                <a:ea typeface="Arial"/>
                <a:cs typeface="Arial"/>
                <a:sym typeface="Arial"/>
              </a:rPr>
              <a:t> Here a teacher is assume to be present  during the learning process.</a:t>
            </a:r>
          </a:p>
          <a:p>
            <a:pPr marL="457200" marR="0" lvl="0" indent="-457200" algn="l" rtl="0">
              <a:lnSpc>
                <a:spcPct val="95000"/>
              </a:lnSpc>
              <a:spcBef>
                <a:spcPts val="0"/>
              </a:spcBef>
              <a:spcAft>
                <a:spcPts val="0"/>
              </a:spcAft>
              <a:buClr>
                <a:schemeClr val="accent3"/>
              </a:buClr>
              <a:buSzPct val="25000"/>
              <a:buFont typeface="Open Sans"/>
              <a:buNone/>
            </a:pPr>
            <a:r>
              <a:rPr lang="en-US" altLang="zh-TW" sz="1100" b="1" i="0" u="none" strike="noStrike" cap="none" dirty="0" smtClean="0">
                <a:solidFill>
                  <a:schemeClr val="dk2"/>
                </a:solidFill>
                <a:latin typeface="Arial"/>
                <a:ea typeface="Arial"/>
                <a:cs typeface="Arial"/>
                <a:sym typeface="Arial"/>
              </a:rPr>
              <a:t>Unsupervised Learning:-</a:t>
            </a:r>
          </a:p>
          <a:p>
            <a:pPr marL="457200" marR="0" lvl="0" indent="-457200" algn="l" rtl="0">
              <a:lnSpc>
                <a:spcPct val="95000"/>
              </a:lnSpc>
              <a:spcBef>
                <a:spcPts val="0"/>
              </a:spcBef>
              <a:spcAft>
                <a:spcPts val="0"/>
              </a:spcAft>
              <a:buClr>
                <a:schemeClr val="accent3"/>
              </a:buClr>
              <a:buSzPct val="100000"/>
              <a:buFont typeface="Noto Sans Symbols"/>
              <a:buChar char="❑"/>
            </a:pPr>
            <a:r>
              <a:rPr lang="en-US" altLang="zh-TW" sz="1100" b="0" i="0" u="none" strike="noStrike" cap="none" dirty="0" smtClean="0">
                <a:solidFill>
                  <a:schemeClr val="dk2"/>
                </a:solidFill>
                <a:latin typeface="Open Sans"/>
                <a:ea typeface="Open Sans"/>
                <a:cs typeface="Open Sans"/>
                <a:sym typeface="Open Sans"/>
              </a:rPr>
              <a:t>  </a:t>
            </a:r>
            <a:r>
              <a:rPr lang="en-US" altLang="zh-TW" sz="1100" b="0" i="0" u="none" strike="noStrike" cap="none" dirty="0" smtClean="0">
                <a:solidFill>
                  <a:schemeClr val="dk2"/>
                </a:solidFill>
                <a:latin typeface="Arial"/>
                <a:ea typeface="Arial"/>
                <a:cs typeface="Arial"/>
                <a:sym typeface="Arial"/>
              </a:rPr>
              <a:t>Here the target output is not presented  to the network, Because there is no teacher to present the described patterns.</a:t>
            </a:r>
          </a:p>
          <a:p>
            <a:pPr marL="457200" marR="0" lvl="0" indent="-457200" algn="l" rtl="0">
              <a:lnSpc>
                <a:spcPct val="95000"/>
              </a:lnSpc>
              <a:spcBef>
                <a:spcPts val="1600"/>
              </a:spcBef>
              <a:spcAft>
                <a:spcPts val="0"/>
              </a:spcAft>
              <a:buClr>
                <a:schemeClr val="accent3"/>
              </a:buClr>
              <a:buSzPct val="100000"/>
              <a:buFont typeface="Noto Sans Symbols"/>
              <a:buChar char="❑"/>
            </a:pPr>
            <a:r>
              <a:rPr lang="en-US" altLang="zh-TW" sz="1100" b="0" i="0" u="none" strike="noStrike" cap="none" dirty="0" smtClean="0">
                <a:solidFill>
                  <a:schemeClr val="dk2"/>
                </a:solidFill>
                <a:latin typeface="Arial"/>
                <a:ea typeface="Arial"/>
                <a:cs typeface="Arial"/>
                <a:sym typeface="Arial"/>
              </a:rPr>
              <a:t> So the system learns of its own by discovering and adapting  to structural features of the input patterns.</a:t>
            </a:r>
          </a:p>
          <a:p>
            <a:pPr marL="457200" marR="0" lvl="0" indent="-457200" algn="l" rtl="0">
              <a:lnSpc>
                <a:spcPct val="95000"/>
              </a:lnSpc>
              <a:spcBef>
                <a:spcPts val="1600"/>
              </a:spcBef>
              <a:spcAft>
                <a:spcPts val="0"/>
              </a:spcAft>
              <a:buClr>
                <a:schemeClr val="accent3"/>
              </a:buClr>
              <a:buSzPct val="25000"/>
              <a:buFont typeface="Open Sans"/>
              <a:buNone/>
            </a:pPr>
            <a:r>
              <a:rPr lang="en-US" altLang="zh-TW" sz="1100" b="1" i="0" u="none" strike="noStrike" cap="none" dirty="0" smtClean="0">
                <a:solidFill>
                  <a:schemeClr val="dk2"/>
                </a:solidFill>
                <a:latin typeface="Arial"/>
                <a:ea typeface="Arial"/>
                <a:cs typeface="Arial"/>
                <a:sym typeface="Arial"/>
              </a:rPr>
              <a:t>Reinforcement  Learning:-</a:t>
            </a:r>
          </a:p>
          <a:p>
            <a:pPr marL="457200" marR="0" lvl="0" indent="-457200" algn="l" rtl="0">
              <a:lnSpc>
                <a:spcPct val="95000"/>
              </a:lnSpc>
              <a:spcBef>
                <a:spcPts val="1600"/>
              </a:spcBef>
              <a:spcAft>
                <a:spcPts val="0"/>
              </a:spcAft>
              <a:buClr>
                <a:schemeClr val="accent3"/>
              </a:buClr>
              <a:buSzPct val="100000"/>
              <a:buFont typeface="Noto Sans Symbols"/>
              <a:buChar char="❑"/>
            </a:pPr>
            <a:r>
              <a:rPr lang="en-US" altLang="zh-TW" sz="1100" b="1" i="0" u="none" strike="noStrike" cap="none" dirty="0" smtClean="0">
                <a:solidFill>
                  <a:schemeClr val="dk2"/>
                </a:solidFill>
                <a:latin typeface="Arial"/>
                <a:ea typeface="Arial"/>
                <a:cs typeface="Arial"/>
                <a:sym typeface="Arial"/>
              </a:rPr>
              <a:t> </a:t>
            </a:r>
            <a:r>
              <a:rPr lang="en-US" altLang="zh-TW" sz="1100" b="0" i="0" u="none" strike="noStrike" cap="none" dirty="0" smtClean="0">
                <a:solidFill>
                  <a:schemeClr val="dk2"/>
                </a:solidFill>
                <a:latin typeface="Arial"/>
                <a:ea typeface="Arial"/>
                <a:cs typeface="Arial"/>
                <a:sym typeface="Arial"/>
              </a:rPr>
              <a:t>In this method, a teacher though available, does not present the expected answer but only  indicates if the computed output is correct or incorrect.</a:t>
            </a:r>
          </a:p>
          <a:p>
            <a:pPr marL="457200" marR="0" lvl="0" indent="-457200" algn="l" rtl="0">
              <a:lnSpc>
                <a:spcPct val="95000"/>
              </a:lnSpc>
              <a:spcBef>
                <a:spcPts val="1600"/>
              </a:spcBef>
              <a:spcAft>
                <a:spcPts val="0"/>
              </a:spcAft>
              <a:buClr>
                <a:schemeClr val="accent3"/>
              </a:buClr>
              <a:buSzPct val="100000"/>
              <a:buFont typeface="Noto Sans Symbols"/>
              <a:buChar char="❑"/>
            </a:pPr>
            <a:r>
              <a:rPr lang="en-US" altLang="zh-TW" sz="1100" b="0" i="0" u="none" strike="noStrike" cap="none" dirty="0" smtClean="0">
                <a:solidFill>
                  <a:schemeClr val="dk2"/>
                </a:solidFill>
                <a:latin typeface="Arial"/>
                <a:ea typeface="Arial"/>
                <a:cs typeface="Arial"/>
                <a:sym typeface="Arial"/>
              </a:rPr>
              <a:t> The information  provided helps the network in its learning process.</a:t>
            </a:r>
          </a:p>
          <a:p>
            <a:pPr marL="457200" marR="0" lvl="0" indent="-457200" algn="l" rtl="0">
              <a:lnSpc>
                <a:spcPct val="95000"/>
              </a:lnSpc>
              <a:spcBef>
                <a:spcPts val="1600"/>
              </a:spcBef>
              <a:spcAft>
                <a:spcPts val="0"/>
              </a:spcAft>
              <a:buClr>
                <a:schemeClr val="accent3"/>
              </a:buClr>
              <a:buSzPct val="100000"/>
              <a:buFont typeface="Noto Sans Symbols"/>
              <a:buChar char="❑"/>
            </a:pPr>
            <a:r>
              <a:rPr lang="en-US" altLang="zh-TW" sz="1100" b="0" i="0" u="none" strike="noStrike" cap="none" dirty="0" smtClean="0">
                <a:solidFill>
                  <a:schemeClr val="dk2"/>
                </a:solidFill>
                <a:latin typeface="Arial"/>
                <a:ea typeface="Arial"/>
                <a:cs typeface="Arial"/>
                <a:sym typeface="Arial"/>
              </a:rPr>
              <a:t> Here a reward is given  for correct answer computed  and a penalty for a wrong answer.</a:t>
            </a:r>
          </a:p>
          <a:p>
            <a:pPr marL="457200" marR="0" lvl="0" indent="-457200" algn="l" rtl="0">
              <a:lnSpc>
                <a:spcPct val="95000"/>
              </a:lnSpc>
              <a:spcBef>
                <a:spcPts val="1600"/>
              </a:spcBef>
              <a:spcAft>
                <a:spcPts val="0"/>
              </a:spcAft>
              <a:buClr>
                <a:schemeClr val="accent3"/>
              </a:buClr>
              <a:buSzPct val="25000"/>
              <a:buFont typeface="Open Sans"/>
              <a:buNone/>
            </a:pPr>
            <a:endParaRPr lang="en-US" altLang="zh-TW" sz="1100" b="0" i="0" u="none" strike="noStrike" cap="none" dirty="0" smtClean="0">
              <a:solidFill>
                <a:schemeClr val="dk2"/>
              </a:solidFill>
              <a:latin typeface="Arial"/>
              <a:ea typeface="Arial"/>
              <a:cs typeface="Arial"/>
              <a:sym typeface="Arial"/>
            </a:endParaRPr>
          </a:p>
          <a:p>
            <a:pPr marL="457200" marR="0" lvl="0" indent="-457200" algn="l" rtl="0">
              <a:lnSpc>
                <a:spcPct val="95000"/>
              </a:lnSpc>
              <a:spcBef>
                <a:spcPts val="1600"/>
              </a:spcBef>
              <a:spcAft>
                <a:spcPts val="0"/>
              </a:spcAft>
              <a:buClr>
                <a:schemeClr val="accent3"/>
              </a:buClr>
              <a:buSzPct val="25000"/>
              <a:buFont typeface="Open Sans"/>
              <a:buNone/>
            </a:pPr>
            <a:endParaRPr lang="en-US" altLang="zh-TW" sz="1100" b="1"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2375149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2338" y="746125"/>
            <a:ext cx="4972050" cy="3729038"/>
          </a:xfrm>
        </p:spPr>
      </p:sp>
      <p:sp>
        <p:nvSpPr>
          <p:cNvPr id="3" name="備忘稿版面配置區 2"/>
          <p:cNvSpPr>
            <a:spLocks noGrp="1"/>
          </p:cNvSpPr>
          <p:nvPr>
            <p:ph type="body" idx="1"/>
          </p:nvPr>
        </p:nvSpPr>
        <p:spPr/>
        <p:txBody>
          <a:bodyPr/>
          <a:lstStyle/>
          <a:p>
            <a:r>
              <a:rPr lang="en-US" altLang="zh-TW" sz="1100" b="1" i="0" u="none" strike="noStrike" kern="1200" cap="none" dirty="0" smtClean="0">
                <a:solidFill>
                  <a:schemeClr val="dk1"/>
                </a:solidFill>
                <a:effectLst/>
                <a:latin typeface="Times New Roman" panose="02020603050405020304" pitchFamily="18" charset="0"/>
                <a:ea typeface="Arial"/>
                <a:cs typeface="Times New Roman" panose="02020603050405020304" pitchFamily="18" charset="0"/>
                <a:sym typeface="Arial"/>
              </a:rPr>
              <a:t>There are several architectures in the field of Convolutional Networks that have a name. The most common are:</a:t>
            </a:r>
          </a:p>
          <a:p>
            <a:endParaRPr lang="en-US" altLang="zh-TW" sz="1100" b="1" i="0" u="none" strike="noStrike" kern="1200" cap="none" dirty="0" smtClean="0">
              <a:solidFill>
                <a:schemeClr val="dk1"/>
              </a:solidFill>
              <a:effectLst/>
              <a:latin typeface="Times New Roman" panose="02020603050405020304" pitchFamily="18" charset="0"/>
              <a:ea typeface="Arial"/>
              <a:cs typeface="Times New Roman" panose="02020603050405020304" pitchFamily="18" charset="0"/>
              <a:sym typeface="Arial"/>
            </a:endParaRPr>
          </a:p>
          <a:p>
            <a:r>
              <a:rPr lang="en-US" altLang="zh-TW" sz="1100" b="1" i="0" u="none" strike="noStrike" kern="1200" cap="none" dirty="0" smtClean="0">
                <a:solidFill>
                  <a:schemeClr val="dk1"/>
                </a:solidFill>
                <a:effectLst/>
                <a:latin typeface="Times New Roman" panose="02020603050405020304" pitchFamily="18" charset="0"/>
                <a:ea typeface="Arial"/>
                <a:cs typeface="Times New Roman" panose="02020603050405020304" pitchFamily="18" charset="0"/>
                <a:sym typeface="Arial"/>
              </a:rPr>
              <a:t>LeNet. The first successful applications of Convolutional Networks were developed by Yann LeCun in 1990’s. Of these, the best known is the LeNet architecture that was used to read zip codes, digits, etc.</a:t>
            </a:r>
          </a:p>
          <a:p>
            <a:r>
              <a:rPr lang="en-US" altLang="zh-TW" sz="1100" b="1" i="0" u="none" strike="noStrike" kern="1200" cap="none" dirty="0" smtClean="0">
                <a:solidFill>
                  <a:schemeClr val="dk1"/>
                </a:solidFill>
                <a:effectLst/>
                <a:latin typeface="Times New Roman" panose="02020603050405020304" pitchFamily="18" charset="0"/>
                <a:ea typeface="Arial"/>
                <a:cs typeface="Times New Roman" panose="02020603050405020304" pitchFamily="18" charset="0"/>
                <a:sym typeface="Arial"/>
              </a:rPr>
              <a:t>AlexNet. The first work that popularized Convolutional Networks in Computer Vision was the AlexNet, developed by Alex Krizhevsky, Ilya Sutskever and Geoff Hinton. The AlexNet was submitted to the ImageNet ILSVRC challenge in 2012 and significantly outperformed the second runner-up (top 5 error of 16% compared to runner-up with 26% error). The Network had a very similar architecture to LeNet, but was deeper, bigger, and featured Convolutional Layers stacked on top of each other (previously it was common to only have a single CONV layer always immediately followed by a POOL layer).</a:t>
            </a:r>
          </a:p>
          <a:p>
            <a:r>
              <a:rPr lang="en-US" altLang="zh-TW" sz="1100" b="1" i="0" u="none" strike="noStrike" kern="1200" cap="none" dirty="0" smtClean="0">
                <a:solidFill>
                  <a:schemeClr val="dk1"/>
                </a:solidFill>
                <a:effectLst/>
                <a:latin typeface="Times New Roman" panose="02020603050405020304" pitchFamily="18" charset="0"/>
                <a:ea typeface="Arial"/>
                <a:cs typeface="Times New Roman" panose="02020603050405020304" pitchFamily="18" charset="0"/>
                <a:sym typeface="Arial"/>
              </a:rPr>
              <a:t>ZF Net. The ILSVRC 2013 winner was a Convolutional Network from Matthew Zeiler and Rob Fergus. It became known as the ZFNet (short for Zeiler &amp; Fergus Net). It was an improvement on AlexNet by tweaking the architecture hyperparameters, in particular by expanding the size of the middle convolutional layers and making the stride and filter size on the first layer smaller.</a:t>
            </a:r>
          </a:p>
          <a:p>
            <a:r>
              <a:rPr lang="en-US" altLang="zh-TW" sz="1100" b="1" i="0" u="none" strike="noStrike" kern="1200" cap="none" dirty="0" smtClean="0">
                <a:solidFill>
                  <a:schemeClr val="dk1"/>
                </a:solidFill>
                <a:effectLst/>
                <a:latin typeface="Times New Roman" panose="02020603050405020304" pitchFamily="18" charset="0"/>
                <a:ea typeface="Arial"/>
                <a:cs typeface="Times New Roman" panose="02020603050405020304" pitchFamily="18" charset="0"/>
                <a:sym typeface="Arial"/>
              </a:rPr>
              <a:t>GoogLeNet. The ILSVRC 2014 winner was a Convolutional Network from Szegedy et al. from Google. Its main contribution was the development of an Inception Module that dramatically reduced the number of parameters in the network (4M, compared to AlexNet with 60M). Additionally, this paper uses Average Pooling instead of Fully Connected layers at the top of the ConvNet, eliminating a large amount of parameters that do not seem to matter much. There are also several followup versions to the GoogLeNet, most recently Inception-v4.</a:t>
            </a:r>
          </a:p>
          <a:p>
            <a:r>
              <a:rPr lang="en-US" altLang="zh-TW" sz="1100" b="1" i="0" u="none" strike="noStrike" kern="1200" cap="none" dirty="0" smtClean="0">
                <a:solidFill>
                  <a:schemeClr val="dk1"/>
                </a:solidFill>
                <a:effectLst/>
                <a:latin typeface="Times New Roman" panose="02020603050405020304" pitchFamily="18" charset="0"/>
                <a:ea typeface="Arial"/>
                <a:cs typeface="Times New Roman" panose="02020603050405020304" pitchFamily="18" charset="0"/>
                <a:sym typeface="Arial"/>
              </a:rPr>
              <a:t>VGGNet. The runner-up in ILSVRC 2014 was the network from Karen Simonyan and Andrew Zisserman that became known as the VGGNet. Its main contribution was in showing that the depth of the network is a critical component for good performance. Their final best network contains 16 CONV/FC layers and, appealingly, features an extremely homogeneous architecture that only performs 3x3 convolutions and 2x2 pooling from the beginning to the end. Their pretrained model is available for plug and play use in Caffe. A downside of the VGGNet is that it is more expensive to evaluate and uses a lot more memory and parameters (140M). Most of these parameters are in the first fully connected layer, and it was since found that these FC layers can be removed with no performance downgrade, significantly reducing the number of necessary parameters.</a:t>
            </a:r>
          </a:p>
          <a:p>
            <a:r>
              <a:rPr lang="en-US" altLang="zh-TW" sz="1100" b="1" i="0" u="none" strike="noStrike" kern="1200" cap="none" dirty="0" smtClean="0">
                <a:solidFill>
                  <a:schemeClr val="dk1"/>
                </a:solidFill>
                <a:effectLst/>
                <a:latin typeface="Times New Roman" panose="02020603050405020304" pitchFamily="18" charset="0"/>
                <a:ea typeface="Arial"/>
                <a:cs typeface="Times New Roman" panose="02020603050405020304" pitchFamily="18" charset="0"/>
                <a:sym typeface="Arial"/>
              </a:rPr>
              <a:t>ResNet. Residual Network developed by Kaiming He et al. was the winner of ILSVRC 2015. It features special skip connections and a heavy use of batch normalization. The architecture is also missing fully connected layers at the end of the network. The reader is also referred to Kaiming’s presentation (video, slides), and some recent experiments that reproduce these networks in Torch. ResNets are currently by far state of the art Convolutional Neural Network models and are the default choice for using ConvNets in practice (as of May 10, 2016). In particular, also see more recent developments that tweak the original architecture from Kaiming He et al. Identity Mappings in Deep Residual Networks (published March 2016).</a:t>
            </a:r>
          </a:p>
          <a:p>
            <a:endParaRPr lang="en-US" altLang="zh-TW" sz="1100" b="1" i="0" u="none" strike="noStrike" kern="1200" cap="none" dirty="0" smtClean="0">
              <a:solidFill>
                <a:schemeClr val="dk1"/>
              </a:solidFill>
              <a:effectLst/>
              <a:latin typeface="Times New Roman" panose="02020603050405020304" pitchFamily="18" charset="0"/>
              <a:ea typeface="Arial"/>
              <a:cs typeface="Times New Roman" panose="02020603050405020304" pitchFamily="18" charset="0"/>
              <a:sym typeface="Arial"/>
            </a:endParaRPr>
          </a:p>
          <a:p>
            <a:r>
              <a:rPr lang="en-US" altLang="zh-TW" sz="1100" b="1" i="0" u="none" strike="noStrike" kern="1200" cap="none" dirty="0" smtClean="0">
                <a:solidFill>
                  <a:schemeClr val="dk1"/>
                </a:solidFill>
                <a:effectLst/>
                <a:latin typeface="Arial"/>
                <a:ea typeface="Arial"/>
                <a:cs typeface="Arial"/>
                <a:sym typeface="Arial"/>
              </a:rPr>
              <a:t>AlexNet</a:t>
            </a:r>
            <a:r>
              <a:rPr lang="en-US" altLang="zh-TW" sz="1100" b="0" i="0" u="none" strike="noStrike" kern="1200" cap="none" dirty="0" smtClean="0">
                <a:solidFill>
                  <a:schemeClr val="dk1"/>
                </a:solidFill>
                <a:effectLst/>
                <a:latin typeface="Arial"/>
                <a:ea typeface="Arial"/>
                <a:cs typeface="Arial"/>
                <a:sym typeface="Arial"/>
              </a:rPr>
              <a:t> is the name of a </a:t>
            </a:r>
            <a:r>
              <a:rPr lang="en-US" altLang="zh-TW" sz="1100" b="0" i="0" u="none" strike="noStrike" kern="1200" cap="none" dirty="0" smtClean="0">
                <a:solidFill>
                  <a:schemeClr val="dk1"/>
                </a:solidFill>
                <a:effectLst/>
                <a:latin typeface="Arial"/>
                <a:ea typeface="Arial"/>
                <a:cs typeface="Arial"/>
                <a:sym typeface="Arial"/>
                <a:hlinkClick r:id="rId3" tooltip="Convolutional neural network"/>
              </a:rPr>
              <a:t>convolutional neural network</a:t>
            </a:r>
            <a:r>
              <a:rPr lang="en-US" altLang="zh-TW" sz="1100" b="0" i="0" u="none" strike="noStrike" kern="1200" cap="none" dirty="0" smtClean="0">
                <a:solidFill>
                  <a:schemeClr val="dk1"/>
                </a:solidFill>
                <a:effectLst/>
                <a:latin typeface="Arial"/>
                <a:ea typeface="Arial"/>
                <a:cs typeface="Arial"/>
                <a:sym typeface="Arial"/>
              </a:rPr>
              <a:t>running on </a:t>
            </a:r>
            <a:r>
              <a:rPr lang="en-US" altLang="zh-TW" sz="1100" b="0" i="0" u="none" strike="noStrike" kern="1200" cap="none" dirty="0" smtClean="0">
                <a:solidFill>
                  <a:schemeClr val="dk1"/>
                </a:solidFill>
                <a:effectLst/>
                <a:latin typeface="Arial"/>
                <a:ea typeface="Arial"/>
                <a:cs typeface="Arial"/>
                <a:sym typeface="Arial"/>
                <a:hlinkClick r:id="rId4" tooltip="GPUs"/>
              </a:rPr>
              <a:t>GPUs</a:t>
            </a:r>
            <a:r>
              <a:rPr lang="en-US" altLang="zh-TW" sz="1100" b="0" i="0" u="none" strike="noStrike" kern="1200" cap="none" dirty="0" smtClean="0">
                <a:solidFill>
                  <a:schemeClr val="dk1"/>
                </a:solidFill>
                <a:effectLst/>
                <a:latin typeface="Arial"/>
                <a:ea typeface="Arial"/>
                <a:cs typeface="Arial"/>
                <a:sym typeface="Arial"/>
              </a:rPr>
              <a:t> implemented in </a:t>
            </a:r>
            <a:r>
              <a:rPr lang="en-US" altLang="zh-TW" sz="1100" b="0" i="0" u="none" strike="noStrike" kern="1200" cap="none" dirty="0" smtClean="0">
                <a:solidFill>
                  <a:schemeClr val="dk1"/>
                </a:solidFill>
                <a:effectLst/>
                <a:latin typeface="Arial"/>
                <a:ea typeface="Arial"/>
                <a:cs typeface="Arial"/>
                <a:sym typeface="Arial"/>
                <a:hlinkClick r:id="rId5" tooltip="CUDA"/>
              </a:rPr>
              <a:t>CUDA</a:t>
            </a:r>
            <a:r>
              <a:rPr lang="en-US" altLang="zh-TW" sz="1100" b="0" i="0" u="none" strike="noStrike" kern="1200" cap="none" dirty="0" smtClean="0">
                <a:solidFill>
                  <a:schemeClr val="dk1"/>
                </a:solidFill>
                <a:effectLst/>
                <a:latin typeface="Arial"/>
                <a:ea typeface="Arial"/>
                <a:cs typeface="Arial"/>
                <a:sym typeface="Arial"/>
              </a:rPr>
              <a:t>, which competed in the </a:t>
            </a:r>
            <a:r>
              <a:rPr lang="en-US" altLang="zh-TW" sz="1100" b="0" i="0" u="none" strike="noStrike" kern="1200" cap="none" dirty="0" smtClean="0">
                <a:solidFill>
                  <a:schemeClr val="dk1"/>
                </a:solidFill>
                <a:effectLst/>
                <a:latin typeface="Arial"/>
                <a:ea typeface="Arial"/>
                <a:cs typeface="Arial"/>
                <a:sym typeface="Arial"/>
                <a:hlinkClick r:id="rId6" tooltip="ImageNet Large Scale Visual Recognition Challenge"/>
              </a:rPr>
              <a:t>ImageNet Large Scale Visual Recognition Challenge</a:t>
            </a:r>
            <a:r>
              <a:rPr lang="en-US" altLang="zh-TW" sz="1100" b="0" i="0" u="none" strike="noStrike" kern="1200" cap="none" baseline="30000" dirty="0" smtClean="0">
                <a:solidFill>
                  <a:schemeClr val="dk1"/>
                </a:solidFill>
                <a:effectLst/>
                <a:latin typeface="Arial"/>
                <a:ea typeface="Arial"/>
                <a:cs typeface="Arial"/>
                <a:sym typeface="Arial"/>
                <a:hlinkClick r:id="rId7"/>
              </a:rPr>
              <a:t>[1]</a:t>
            </a:r>
            <a:r>
              <a:rPr lang="en-US" altLang="zh-TW" sz="1100" b="0" i="0" u="none" strike="noStrike" kern="1200" cap="none" dirty="0" smtClean="0">
                <a:solidFill>
                  <a:schemeClr val="dk1"/>
                </a:solidFill>
                <a:effectLst/>
                <a:latin typeface="Arial"/>
                <a:ea typeface="Arial"/>
                <a:cs typeface="Arial"/>
                <a:sym typeface="Arial"/>
              </a:rPr>
              <a:t> in 2012. AlexNet was designed by Alex Krizhevsky.</a:t>
            </a:r>
          </a:p>
          <a:p>
            <a:endParaRPr lang="en-US" altLang="zh-TW" sz="1100" b="0" i="0" u="none" strike="noStrike" kern="1200" cap="none" dirty="0" smtClean="0">
              <a:solidFill>
                <a:schemeClr val="dk1"/>
              </a:solidFill>
              <a:effectLst/>
              <a:latin typeface="Arial"/>
              <a:cs typeface="Arial"/>
              <a:sym typeface="Arial"/>
            </a:endParaRPr>
          </a:p>
          <a:p>
            <a:r>
              <a:rPr lang="en-US" altLang="zh-TW" sz="1100" b="0" i="0" u="none" strike="noStrike" kern="1200" cap="none" dirty="0" smtClean="0">
                <a:solidFill>
                  <a:schemeClr val="dk1"/>
                </a:solidFill>
                <a:effectLst/>
                <a:latin typeface="Arial"/>
                <a:ea typeface="Arial"/>
                <a:cs typeface="Arial"/>
                <a:sym typeface="Arial"/>
              </a:rPr>
              <a:t>Alexnet contained only 8 layers, first 5 were convolutional layers followed by fully connected layers.</a:t>
            </a:r>
            <a:r>
              <a:rPr lang="en-US" altLang="zh-TW" sz="1100" b="0" i="0" u="none" strike="noStrike" kern="1200" cap="none" baseline="30000" dirty="0" smtClean="0">
                <a:solidFill>
                  <a:schemeClr val="dk1"/>
                </a:solidFill>
                <a:effectLst/>
                <a:latin typeface="Arial"/>
                <a:ea typeface="Arial"/>
                <a:cs typeface="Arial"/>
                <a:sym typeface="Arial"/>
                <a:hlinkClick r:id="rId8"/>
              </a:rPr>
              <a:t>[2]</a:t>
            </a:r>
            <a:endParaRPr lang="en-US" altLang="zh-TW" sz="1100" b="0" i="0" u="none" strike="noStrike" kern="1200" cap="none" baseline="30000" dirty="0" smtClean="0">
              <a:solidFill>
                <a:schemeClr val="dk1"/>
              </a:solidFill>
              <a:effectLst/>
              <a:latin typeface="Arial"/>
              <a:ea typeface="Arial"/>
              <a:cs typeface="Arial"/>
              <a:sym typeface="Arial"/>
            </a:endParaRPr>
          </a:p>
          <a:p>
            <a:endParaRPr lang="en-US" altLang="zh-TW" sz="1100" b="0" i="0" u="none" strike="noStrike" kern="1200" cap="none" baseline="30000" dirty="0" smtClean="0">
              <a:solidFill>
                <a:schemeClr val="dk1"/>
              </a:solidFill>
              <a:effectLst/>
              <a:latin typeface="Arial"/>
              <a:cs typeface="Arial"/>
              <a:sym typeface="Arial"/>
            </a:endParaRPr>
          </a:p>
          <a:p>
            <a:r>
              <a:rPr lang="en-US" altLang="zh-TW" dirty="0" smtClean="0"/>
              <a:t>The ImageNet project is a large visual database designed for use in visual object recognition software research. As of 2016, over ten million URLs of images have been hand-annotated by ImageNet to indicate what objects are pictured; in at least one million of the images, bounding boxes are also provided.[1] The database of annotations of third-party image URL's is freely available directly from ImageNet; however, the actual images are not owned by ImageNet.[2] Since 2010, the ImageNet project runs an annual software contest, the ImageNet Large Scale Visual Recognition Challenge (ILSVRC), where software programs compete to correctly classify and detect objects and scenes.</a:t>
            </a:r>
            <a:endParaRPr lang="zh-TW" altLang="en-US" dirty="0"/>
          </a:p>
        </p:txBody>
      </p:sp>
      <p:sp>
        <p:nvSpPr>
          <p:cNvPr id="4" name="投影片編號版面配置區 3"/>
          <p:cNvSpPr>
            <a:spLocks noGrp="1"/>
          </p:cNvSpPr>
          <p:nvPr>
            <p:ph type="sldNum" sz="quarter" idx="10"/>
          </p:nvPr>
        </p:nvSpPr>
        <p:spPr>
          <a:xfrm>
            <a:off x="3860335" y="9446678"/>
            <a:ext cx="2953226" cy="499011"/>
          </a:xfrm>
          <a:prstGeom prst="rect">
            <a:avLst/>
          </a:prstGeom>
        </p:spPr>
        <p:txBody>
          <a:bodyPr/>
          <a:lstStyle/>
          <a:p>
            <a:fld id="{C31D52DD-5747-49A1-9B72-395A65AA9687}" type="slidenum">
              <a:rPr lang="zh-TW" altLang="en-US" smtClean="0"/>
              <a:t>17</a:t>
            </a:fld>
            <a:endParaRPr lang="zh-TW" altLang="en-US"/>
          </a:p>
        </p:txBody>
      </p:sp>
    </p:spTree>
    <p:extLst>
      <p:ext uri="{BB962C8B-B14F-4D97-AF65-F5344CB8AC3E}">
        <p14:creationId xmlns:p14="http://schemas.microsoft.com/office/powerpoint/2010/main" val="605360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2338" y="746125"/>
            <a:ext cx="4972050" cy="3729038"/>
          </a:xfrm>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169</a:t>
            </a:r>
            <a:r>
              <a:rPr lang="zh-TW" altLang="en-US" sz="1200" b="0" i="0" kern="1200" dirty="0">
                <a:solidFill>
                  <a:schemeClr val="tx1"/>
                </a:solidFill>
                <a:effectLst/>
                <a:latin typeface="+mn-lt"/>
                <a:ea typeface="+mn-ea"/>
                <a:cs typeface="+mn-cs"/>
              </a:rPr>
              <a:t>層</a:t>
            </a:r>
            <a:endParaRPr lang="zh-TW" altLang="en-US" dirty="0"/>
          </a:p>
        </p:txBody>
      </p:sp>
      <p:sp>
        <p:nvSpPr>
          <p:cNvPr id="4" name="投影片編號版面配置區 3"/>
          <p:cNvSpPr>
            <a:spLocks noGrp="1"/>
          </p:cNvSpPr>
          <p:nvPr>
            <p:ph type="sldNum" sz="quarter" idx="10"/>
          </p:nvPr>
        </p:nvSpPr>
        <p:spPr>
          <a:xfrm>
            <a:off x="3860335" y="9446678"/>
            <a:ext cx="2953226" cy="499011"/>
          </a:xfrm>
          <a:prstGeom prst="rect">
            <a:avLst/>
          </a:prstGeom>
        </p:spPr>
        <p:txBody>
          <a:bodyPr/>
          <a:lstStyle/>
          <a:p>
            <a:fld id="{C31D52DD-5747-49A1-9B72-395A65AA9687}" type="slidenum">
              <a:rPr lang="zh-TW" altLang="en-US" smtClean="0"/>
              <a:t>18</a:t>
            </a:fld>
            <a:endParaRPr lang="zh-TW" altLang="en-US"/>
          </a:p>
        </p:txBody>
      </p:sp>
    </p:spTree>
    <p:extLst>
      <p:ext uri="{BB962C8B-B14F-4D97-AF65-F5344CB8AC3E}">
        <p14:creationId xmlns:p14="http://schemas.microsoft.com/office/powerpoint/2010/main" val="1886098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4" name="Shape 494"/>
          <p:cNvSpPr txBox="1">
            <a:spLocks noGrp="1"/>
          </p:cNvSpPr>
          <p:nvPr>
            <p:ph type="body" idx="1"/>
          </p:nvPr>
        </p:nvSpPr>
        <p:spPr>
          <a:xfrm>
            <a:off x="681515" y="4724202"/>
            <a:ext cx="5452109" cy="4475560"/>
          </a:xfrm>
          <a:prstGeom prst="rect">
            <a:avLst/>
          </a:prstGeom>
          <a:noFill/>
          <a:ln>
            <a:noFill/>
          </a:ln>
        </p:spPr>
        <p:txBody>
          <a:bodyPr lIns="91425" tIns="91425" rIns="91425" bIns="91425" anchor="t" anchorCtr="0">
            <a:noAutofit/>
          </a:bodyPr>
          <a:lstStyle/>
          <a:p>
            <a:r>
              <a:rPr lang="ko-KR" altLang="en-US" sz="1100" b="1" i="0" u="none" strike="noStrike" kern="1200" cap="none" dirty="0" smtClean="0">
                <a:solidFill>
                  <a:schemeClr val="dk1"/>
                </a:solidFill>
                <a:effectLst/>
                <a:latin typeface="Arial"/>
                <a:ea typeface="Arial"/>
                <a:cs typeface="Arial"/>
                <a:sym typeface="Arial"/>
              </a:rPr>
              <a:t>李世乭</a:t>
            </a:r>
            <a:r>
              <a:rPr lang="ko-KR" altLang="en-US" sz="1100" b="0" i="0" u="none" strike="noStrike" kern="1200" cap="none" dirty="0" smtClean="0">
                <a:solidFill>
                  <a:schemeClr val="dk1"/>
                </a:solidFill>
                <a:effectLst/>
                <a:latin typeface="Arial"/>
                <a:ea typeface="Arial"/>
                <a:cs typeface="Arial"/>
                <a:sym typeface="Arial"/>
              </a:rPr>
              <a:t>（</a:t>
            </a:r>
            <a:r>
              <a:rPr lang="ko-KR" altLang="en-US" sz="1100" b="0" i="0" u="none" strike="noStrike" kern="1200" cap="none" dirty="0" smtClean="0">
                <a:solidFill>
                  <a:schemeClr val="dk1"/>
                </a:solidFill>
                <a:effectLst/>
                <a:latin typeface="Arial"/>
                <a:ea typeface="Arial"/>
                <a:cs typeface="Arial"/>
                <a:sym typeface="Arial"/>
                <a:hlinkClick r:id="rId3" tooltip="朝鮮語"/>
              </a:rPr>
              <a:t>韓語</a:t>
            </a:r>
            <a:r>
              <a:rPr lang="ko-KR" altLang="en-US" sz="1100" b="0" i="0" u="none" strike="noStrike" kern="1200" cap="none" dirty="0" smtClean="0">
                <a:solidFill>
                  <a:schemeClr val="dk1"/>
                </a:solidFill>
                <a:effectLst/>
                <a:latin typeface="Arial"/>
                <a:ea typeface="Arial"/>
                <a:cs typeface="Arial"/>
                <a:sym typeface="Arial"/>
              </a:rPr>
              <a:t>：이세돌，</a:t>
            </a:r>
            <a:r>
              <a:rPr lang="en-US" altLang="ko-KR" sz="1100" b="0" i="0" u="none" strike="noStrike" kern="1200" cap="none" dirty="0" smtClean="0">
                <a:solidFill>
                  <a:schemeClr val="dk1"/>
                </a:solidFill>
                <a:effectLst/>
                <a:latin typeface="Arial"/>
                <a:ea typeface="Arial"/>
                <a:cs typeface="Arial"/>
                <a:sym typeface="Arial"/>
              </a:rPr>
              <a:t>1983</a:t>
            </a:r>
            <a:r>
              <a:rPr lang="ko-KR" altLang="en-US" sz="1100" b="0" i="0" u="none" strike="noStrike" kern="1200" cap="none" dirty="0" smtClean="0">
                <a:solidFill>
                  <a:schemeClr val="dk1"/>
                </a:solidFill>
                <a:effectLst/>
                <a:latin typeface="Arial"/>
                <a:ea typeface="Arial"/>
                <a:cs typeface="Arial"/>
                <a:sym typeface="Arial"/>
              </a:rPr>
              <a:t>年</a:t>
            </a:r>
            <a:r>
              <a:rPr lang="en-US" altLang="ko-KR" sz="1100" b="0" i="0" u="none" strike="noStrike" kern="1200" cap="none" dirty="0" smtClean="0">
                <a:solidFill>
                  <a:schemeClr val="dk1"/>
                </a:solidFill>
                <a:effectLst/>
                <a:latin typeface="Arial"/>
                <a:ea typeface="Arial"/>
                <a:cs typeface="Arial"/>
                <a:sym typeface="Arial"/>
              </a:rPr>
              <a:t>3</a:t>
            </a:r>
            <a:r>
              <a:rPr lang="ko-KR" altLang="en-US" sz="1100" b="0" i="0" u="none" strike="noStrike" kern="1200" cap="none" dirty="0" smtClean="0">
                <a:solidFill>
                  <a:schemeClr val="dk1"/>
                </a:solidFill>
                <a:effectLst/>
                <a:latin typeface="Arial"/>
                <a:ea typeface="Arial"/>
                <a:cs typeface="Arial"/>
                <a:sym typeface="Arial"/>
              </a:rPr>
              <a:t>月</a:t>
            </a:r>
            <a:r>
              <a:rPr lang="en-US" altLang="ko-KR" sz="1100" b="0" i="0" u="none" strike="noStrike" kern="1200" cap="none" dirty="0" smtClean="0">
                <a:solidFill>
                  <a:schemeClr val="dk1"/>
                </a:solidFill>
                <a:effectLst/>
                <a:latin typeface="Arial"/>
                <a:ea typeface="Arial"/>
                <a:cs typeface="Arial"/>
                <a:sym typeface="Arial"/>
              </a:rPr>
              <a:t>2</a:t>
            </a:r>
            <a:r>
              <a:rPr lang="ko-KR" altLang="en-US" sz="1100" b="0" i="0" u="none" strike="noStrike" kern="1200" cap="none" dirty="0" smtClean="0">
                <a:solidFill>
                  <a:schemeClr val="dk1"/>
                </a:solidFill>
                <a:effectLst/>
                <a:latin typeface="Arial"/>
                <a:ea typeface="Arial"/>
                <a:cs typeface="Arial"/>
                <a:sym typeface="Arial"/>
              </a:rPr>
              <a:t>日－），</a:t>
            </a:r>
            <a:r>
              <a:rPr lang="ko-KR" altLang="en-US" sz="1100" b="0" i="0" u="none" strike="noStrike" kern="1200" cap="none" dirty="0" smtClean="0">
                <a:solidFill>
                  <a:schemeClr val="dk1"/>
                </a:solidFill>
                <a:effectLst/>
                <a:latin typeface="Arial"/>
                <a:ea typeface="Arial"/>
                <a:cs typeface="Arial"/>
                <a:sym typeface="Arial"/>
                <a:hlinkClick r:id="rId4" tooltip="韓國"/>
              </a:rPr>
              <a:t>韓國</a:t>
            </a:r>
            <a:r>
              <a:rPr lang="ko-KR" altLang="en-US" sz="1100" b="0" i="0" u="none" strike="noStrike" kern="1200" cap="none" dirty="0" smtClean="0">
                <a:solidFill>
                  <a:schemeClr val="dk1"/>
                </a:solidFill>
                <a:effectLst/>
                <a:latin typeface="Arial"/>
                <a:ea typeface="Arial"/>
                <a:cs typeface="Arial"/>
                <a:sym typeface="Arial"/>
                <a:hlinkClick r:id="rId5" tooltip="圍棋"/>
              </a:rPr>
              <a:t>圍棋</a:t>
            </a:r>
            <a:r>
              <a:rPr lang="ko-KR" altLang="en-US" sz="1100" b="0" i="0" u="none" strike="noStrike" kern="1200" cap="none" dirty="0" smtClean="0">
                <a:solidFill>
                  <a:schemeClr val="dk1"/>
                </a:solidFill>
                <a:effectLst/>
                <a:latin typeface="Arial"/>
                <a:ea typeface="Arial"/>
                <a:cs typeface="Arial"/>
                <a:sym typeface="Arial"/>
              </a:rPr>
              <a:t>九段</a:t>
            </a:r>
            <a:r>
              <a:rPr lang="ko-KR" altLang="en-US" sz="1100" b="0" i="0" u="none" strike="noStrike" kern="1200" cap="none" dirty="0" smtClean="0">
                <a:solidFill>
                  <a:schemeClr val="dk1"/>
                </a:solidFill>
                <a:effectLst/>
                <a:latin typeface="Arial"/>
                <a:ea typeface="Arial"/>
                <a:cs typeface="Arial"/>
                <a:sym typeface="Arial"/>
                <a:hlinkClick r:id="rId6" tooltip="圍棋棋士列表"/>
              </a:rPr>
              <a:t>棋士</a:t>
            </a:r>
            <a:r>
              <a:rPr lang="ko-KR" altLang="en-US" sz="1100" b="0" i="0" u="none" strike="noStrike" kern="1200" cap="none" dirty="0" smtClean="0">
                <a:solidFill>
                  <a:schemeClr val="dk1"/>
                </a:solidFill>
                <a:effectLst/>
                <a:latin typeface="Arial"/>
                <a:ea typeface="Arial"/>
                <a:cs typeface="Arial"/>
                <a:sym typeface="Arial"/>
              </a:rPr>
              <a:t>，成長於</a:t>
            </a:r>
            <a:r>
              <a:rPr lang="ko-KR" altLang="en-US" sz="1100" b="0" i="0" u="none" strike="noStrike" kern="1200" cap="none" dirty="0" smtClean="0">
                <a:solidFill>
                  <a:schemeClr val="dk1"/>
                </a:solidFill>
                <a:effectLst/>
                <a:latin typeface="Arial"/>
                <a:ea typeface="Arial"/>
                <a:cs typeface="Arial"/>
                <a:sym typeface="Arial"/>
                <a:hlinkClick r:id="rId4" tooltip="韓國"/>
              </a:rPr>
              <a:t>韓國</a:t>
            </a:r>
            <a:r>
              <a:rPr lang="ko-KR" altLang="en-US" sz="1100" b="0" i="0" u="none" strike="noStrike" kern="1200" cap="none" dirty="0" smtClean="0">
                <a:solidFill>
                  <a:schemeClr val="dk1"/>
                </a:solidFill>
                <a:effectLst/>
                <a:latin typeface="Arial"/>
                <a:ea typeface="Arial"/>
                <a:cs typeface="Arial"/>
                <a:sym typeface="Arial"/>
                <a:hlinkClick r:id="rId7" tooltip="全羅南道"/>
              </a:rPr>
              <a:t>全羅南道</a:t>
            </a:r>
            <a:r>
              <a:rPr lang="ko-KR" altLang="en-US" sz="1100" b="0" i="0" u="none" strike="noStrike" kern="1200" cap="none" dirty="0" smtClean="0">
                <a:solidFill>
                  <a:schemeClr val="dk1"/>
                </a:solidFill>
                <a:effectLst/>
                <a:latin typeface="Arial"/>
                <a:ea typeface="Arial"/>
                <a:cs typeface="Arial"/>
                <a:sym typeface="Arial"/>
                <a:hlinkClick r:id="rId8" tooltip="新安郡 (韓國)"/>
              </a:rPr>
              <a:t>新安郡</a:t>
            </a:r>
            <a:r>
              <a:rPr lang="ko-KR" altLang="en-US" sz="1100" b="0" i="0" u="none" strike="noStrike" kern="1200" cap="none" dirty="0" smtClean="0">
                <a:solidFill>
                  <a:schemeClr val="dk1"/>
                </a:solidFill>
                <a:effectLst/>
                <a:latin typeface="Arial"/>
                <a:ea typeface="Arial"/>
                <a:cs typeface="Arial"/>
                <a:sym typeface="Arial"/>
                <a:hlinkClick r:id="rId9"/>
              </a:rPr>
              <a:t>飛禽島</a:t>
            </a:r>
            <a:r>
              <a:rPr lang="ko-KR" altLang="en-US" sz="1100" b="0" i="0" u="none" strike="noStrike" kern="1200" cap="none" dirty="0" smtClean="0">
                <a:solidFill>
                  <a:schemeClr val="dk1"/>
                </a:solidFill>
                <a:effectLst/>
                <a:latin typeface="Arial"/>
                <a:ea typeface="Arial"/>
                <a:cs typeface="Arial"/>
                <a:sym typeface="Arial"/>
              </a:rPr>
              <a:t>，所以又被稱為「</a:t>
            </a:r>
            <a:r>
              <a:rPr lang="ko-KR" altLang="en-US" sz="1100" b="1" i="0" u="none" strike="noStrike" kern="1200" cap="none" dirty="0" smtClean="0">
                <a:solidFill>
                  <a:schemeClr val="dk1"/>
                </a:solidFill>
                <a:effectLst/>
                <a:latin typeface="Arial"/>
                <a:ea typeface="Arial"/>
                <a:cs typeface="Arial"/>
                <a:sym typeface="Arial"/>
              </a:rPr>
              <a:t>飛禽島少年</a:t>
            </a:r>
            <a:r>
              <a:rPr lang="ko-KR" altLang="en-US" sz="1100" b="0" i="0" u="none" strike="noStrike" kern="1200" cap="none" dirty="0" smtClean="0">
                <a:solidFill>
                  <a:schemeClr val="dk1"/>
                </a:solidFill>
                <a:effectLst/>
                <a:latin typeface="Arial"/>
                <a:ea typeface="Arial"/>
                <a:cs typeface="Arial"/>
                <a:sym typeface="Arial"/>
              </a:rPr>
              <a:t>」。又因其出道初期於韓國國內戰績顯赫，也被稱為「不敗少年」。</a:t>
            </a:r>
          </a:p>
          <a:p>
            <a:r>
              <a:rPr lang="ko-KR" altLang="en-US" sz="1100" b="0" i="0" u="none" strike="noStrike" kern="1200" cap="none" dirty="0" smtClean="0">
                <a:solidFill>
                  <a:schemeClr val="dk1"/>
                </a:solidFill>
                <a:effectLst/>
                <a:latin typeface="Arial"/>
                <a:ea typeface="Arial"/>
                <a:cs typeface="Arial"/>
                <a:sym typeface="Arial"/>
              </a:rPr>
              <a:t>「乭」非中文漢字，而是</a:t>
            </a:r>
            <a:r>
              <a:rPr lang="ko-KR" altLang="en-US" sz="1100" b="0" i="0" u="none" strike="noStrike" kern="1200" cap="none" dirty="0" smtClean="0">
                <a:solidFill>
                  <a:schemeClr val="dk1"/>
                </a:solidFill>
                <a:effectLst/>
                <a:latin typeface="Arial"/>
                <a:ea typeface="Arial"/>
                <a:cs typeface="Arial"/>
                <a:sym typeface="Arial"/>
                <a:hlinkClick r:id="rId10" tooltip="朝鮮漢字"/>
              </a:rPr>
              <a:t>朝鮮漢字</a:t>
            </a:r>
            <a:r>
              <a:rPr lang="ko-KR" altLang="en-US" sz="1100" b="0" i="0" u="none" strike="noStrike" kern="1200" cap="none" dirty="0" smtClean="0">
                <a:solidFill>
                  <a:schemeClr val="dk1"/>
                </a:solidFill>
                <a:effectLst/>
                <a:latin typeface="Arial"/>
                <a:ea typeface="Arial"/>
                <a:cs typeface="Arial"/>
                <a:sym typeface="Arial"/>
              </a:rPr>
              <a:t>，本義「石」，發音「</a:t>
            </a:r>
            <a:r>
              <a:rPr lang="en-US" altLang="ko-KR" sz="1100" b="0" i="0" u="none" strike="noStrike" kern="1200" cap="none" dirty="0" err="1" smtClean="0">
                <a:solidFill>
                  <a:schemeClr val="dk1"/>
                </a:solidFill>
                <a:effectLst/>
                <a:latin typeface="Arial"/>
                <a:ea typeface="Arial"/>
                <a:cs typeface="Arial"/>
                <a:sym typeface="Arial"/>
              </a:rPr>
              <a:t>dol</a:t>
            </a:r>
            <a:r>
              <a:rPr lang="ko-KR" altLang="en-US" sz="1100" b="0" i="0" u="none" strike="noStrike" kern="1200" cap="none" dirty="0" smtClean="0">
                <a:solidFill>
                  <a:schemeClr val="dk1"/>
                </a:solidFill>
                <a:effectLst/>
                <a:latin typeface="Arial"/>
                <a:ea typeface="Arial"/>
                <a:cs typeface="Arial"/>
                <a:sym typeface="Arial"/>
              </a:rPr>
              <a:t>」</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zh-TW" altLang="en-US" sz="1100" b="0" i="0" u="none" strike="noStrike" cap="none" dirty="0" smtClean="0">
                <a:solidFill>
                  <a:schemeClr val="dk1"/>
                </a:solidFill>
                <a:latin typeface="Arial"/>
                <a:ea typeface="Arial"/>
                <a:cs typeface="Arial"/>
                <a:sym typeface="Arial"/>
              </a:rPr>
              <a:t>採取</a:t>
            </a:r>
            <a:r>
              <a:rPr lang="en-US" altLang="zh-TW" sz="1100" b="0" i="0" u="none" strike="noStrike" cap="none" dirty="0" smtClean="0">
                <a:solidFill>
                  <a:schemeClr val="dk1"/>
                </a:solidFill>
                <a:latin typeface="Arial"/>
                <a:ea typeface="Arial"/>
                <a:cs typeface="Arial"/>
                <a:sym typeface="Arial"/>
              </a:rPr>
              <a:t>5</a:t>
            </a:r>
            <a:r>
              <a:rPr lang="zh-TW" altLang="en-US" sz="1100" b="0" i="0" u="none" strike="noStrike" cap="none" dirty="0" smtClean="0">
                <a:solidFill>
                  <a:schemeClr val="dk1"/>
                </a:solidFill>
                <a:latin typeface="Arial"/>
                <a:ea typeface="Arial"/>
                <a:cs typeface="Arial"/>
                <a:sym typeface="Arial"/>
              </a:rPr>
              <a:t>局賽制，最後比數</a:t>
            </a:r>
            <a:r>
              <a:rPr lang="en-US" altLang="zh-TW" sz="1100" b="0" i="0" u="none" strike="noStrike" cap="none" dirty="0" smtClean="0">
                <a:solidFill>
                  <a:schemeClr val="dk1"/>
                </a:solidFill>
                <a:latin typeface="Arial"/>
                <a:ea typeface="Arial"/>
                <a:cs typeface="Arial"/>
                <a:sym typeface="Arial"/>
              </a:rPr>
              <a:t>4:1</a:t>
            </a:r>
            <a:r>
              <a:rPr lang="zh-TW" altLang="en-US" sz="1100" b="0" i="0" u="none" strike="noStrike" cap="none" dirty="0" smtClean="0">
                <a:solidFill>
                  <a:schemeClr val="dk1"/>
                </a:solidFill>
                <a:latin typeface="Arial"/>
                <a:ea typeface="Arial"/>
                <a:cs typeface="Arial"/>
                <a:sym typeface="Arial"/>
              </a:rPr>
              <a:t>，第四局</a:t>
            </a:r>
            <a:r>
              <a:rPr lang="en-US" altLang="zh-TW" sz="1100" b="0" i="0" u="none" strike="noStrike" cap="none" dirty="0" err="1" smtClean="0">
                <a:solidFill>
                  <a:schemeClr val="dk1"/>
                </a:solidFill>
                <a:latin typeface="Arial"/>
                <a:ea typeface="Arial"/>
                <a:cs typeface="Arial"/>
                <a:sym typeface="Arial"/>
              </a:rPr>
              <a:t>Alphago</a:t>
            </a:r>
            <a:r>
              <a:rPr lang="zh-TW" altLang="en-US" sz="1100" b="0" i="0" u="none" strike="noStrike" cap="none" dirty="0" smtClean="0">
                <a:solidFill>
                  <a:schemeClr val="dk1"/>
                </a:solidFill>
                <a:latin typeface="Arial"/>
                <a:ea typeface="Arial"/>
                <a:cs typeface="Arial"/>
                <a:sym typeface="Arial"/>
              </a:rPr>
              <a:t>亂下</a:t>
            </a:r>
            <a:r>
              <a:rPr lang="en-US" altLang="zh-TW" sz="1100" b="0" i="0" u="none" strike="noStrike" cap="none" dirty="0" smtClean="0">
                <a:solidFill>
                  <a:schemeClr val="dk1"/>
                </a:solidFill>
                <a:latin typeface="Arial"/>
                <a:ea typeface="Arial"/>
                <a:cs typeface="Arial"/>
                <a:sym typeface="Arial"/>
              </a:rPr>
              <a:t>…..</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zh-TW" altLang="en-US" sz="1100" b="0" i="0" u="none" strike="noStrike" kern="1200" cap="none" dirty="0" smtClean="0">
                <a:solidFill>
                  <a:schemeClr val="dk1"/>
                </a:solidFill>
                <a:effectLst/>
                <a:latin typeface="Arial"/>
                <a:ea typeface="Arial"/>
                <a:cs typeface="Arial"/>
                <a:sym typeface="Arial"/>
              </a:rPr>
              <a:t>升級版</a:t>
            </a:r>
            <a:r>
              <a:rPr lang="en-US" altLang="zh-TW" sz="1100" b="0" i="0" u="none" strike="noStrike" kern="1200" cap="none" dirty="0" smtClean="0">
                <a:solidFill>
                  <a:schemeClr val="dk1"/>
                </a:solidFill>
                <a:effectLst/>
                <a:latin typeface="Arial"/>
                <a:ea typeface="Arial"/>
                <a:cs typeface="Arial"/>
                <a:sym typeface="Arial"/>
              </a:rPr>
              <a:t>Alpha Go</a:t>
            </a:r>
            <a:r>
              <a:rPr lang="zh-TW" altLang="en-US" sz="1100" b="0" i="0" u="none" strike="noStrike" kern="1200" cap="none" dirty="0" smtClean="0">
                <a:solidFill>
                  <a:schemeClr val="dk1"/>
                </a:solidFill>
                <a:effectLst/>
                <a:latin typeface="Arial"/>
                <a:ea typeface="Arial"/>
                <a:cs typeface="Arial"/>
                <a:sym typeface="Arial"/>
              </a:rPr>
              <a:t>化名</a:t>
            </a:r>
            <a:r>
              <a:rPr lang="en-US" altLang="zh-TW" sz="1100" b="0" i="0" u="none" strike="noStrike" kern="1200" cap="none" dirty="0" smtClean="0">
                <a:solidFill>
                  <a:schemeClr val="dk1"/>
                </a:solidFill>
                <a:effectLst/>
                <a:latin typeface="Arial"/>
                <a:ea typeface="Arial"/>
                <a:cs typeface="Arial"/>
                <a:sym typeface="Arial"/>
              </a:rPr>
              <a:t>Master</a:t>
            </a:r>
            <a:r>
              <a:rPr lang="zh-TW" altLang="en-US" sz="1100" b="0" i="0" u="none" strike="noStrike" kern="1200" cap="none" dirty="0" smtClean="0">
                <a:solidFill>
                  <a:schemeClr val="dk1"/>
                </a:solidFill>
                <a:effectLst/>
                <a:latin typeface="Arial"/>
                <a:ea typeface="Arial"/>
                <a:cs typeface="Arial"/>
                <a:sym typeface="Arial"/>
              </a:rPr>
              <a:t>挑戰圍棋高手，創下</a:t>
            </a:r>
            <a:r>
              <a:rPr lang="en-US" altLang="zh-TW" sz="1100" b="0" i="0" u="none" strike="noStrike" kern="1200" cap="none" dirty="0" smtClean="0">
                <a:solidFill>
                  <a:schemeClr val="dk1"/>
                </a:solidFill>
                <a:effectLst/>
                <a:latin typeface="Arial"/>
                <a:ea typeface="Arial"/>
                <a:cs typeface="Arial"/>
                <a:sym typeface="Arial"/>
              </a:rPr>
              <a:t>60</a:t>
            </a:r>
            <a:r>
              <a:rPr lang="zh-TW" altLang="en-US" sz="1100" b="0" i="0" u="none" strike="noStrike" kern="1200" cap="none" dirty="0" smtClean="0">
                <a:solidFill>
                  <a:schemeClr val="dk1"/>
                </a:solidFill>
                <a:effectLst/>
                <a:latin typeface="Arial"/>
                <a:ea typeface="Arial"/>
                <a:cs typeface="Arial"/>
                <a:sym typeface="Arial"/>
              </a:rPr>
              <a:t>連勝</a:t>
            </a:r>
            <a:endParaRPr lang="en-US" altLang="zh-TW" sz="1100" b="0" i="0" u="none" strike="noStrike" kern="1200" cap="none" dirty="0" smtClean="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zh-TW" altLang="en-US" sz="1100" b="0" i="0" u="none" strike="noStrike" kern="1200" cap="none" dirty="0" smtClean="0">
                <a:solidFill>
                  <a:schemeClr val="dk1"/>
                </a:solidFill>
                <a:effectLst/>
                <a:latin typeface="Arial"/>
                <a:ea typeface="Arial"/>
                <a:cs typeface="Arial"/>
                <a:sym typeface="Arial"/>
              </a:rPr>
              <a:t>圍棋界最近因網上一位名為「</a:t>
            </a:r>
            <a:r>
              <a:rPr lang="en-US" altLang="zh-TW" sz="1100" b="0" i="0" u="none" strike="noStrike" kern="1200" cap="none" dirty="0" smtClean="0">
                <a:solidFill>
                  <a:schemeClr val="dk1"/>
                </a:solidFill>
                <a:effectLst/>
                <a:latin typeface="Arial"/>
                <a:ea typeface="Arial"/>
                <a:cs typeface="Arial"/>
                <a:sym typeface="Arial"/>
              </a:rPr>
              <a:t>Master</a:t>
            </a:r>
            <a:r>
              <a:rPr lang="zh-TW" altLang="en-US" sz="1100" b="0" i="0" u="none" strike="noStrike" kern="1200" cap="none" dirty="0" smtClean="0">
                <a:solidFill>
                  <a:schemeClr val="dk1"/>
                </a:solidFill>
                <a:effectLst/>
                <a:latin typeface="Arial"/>
                <a:ea typeface="Arial"/>
                <a:cs typeface="Arial"/>
                <a:sym typeface="Arial"/>
              </a:rPr>
              <a:t>」的棋手而風雲變色。這位神秘高手連日來在大陸著名圍棋對弈平台奕城網和騰訊的野狐圍棋與來自中日韓的九段高手以及一眾名將對弈，一口氣連勝</a:t>
            </a:r>
            <a:r>
              <a:rPr lang="en-US" altLang="zh-TW" sz="1100" b="0" i="0" u="none" strike="noStrike" kern="1200" cap="none" dirty="0" smtClean="0">
                <a:solidFill>
                  <a:schemeClr val="dk1"/>
                </a:solidFill>
                <a:effectLst/>
                <a:latin typeface="Arial"/>
                <a:ea typeface="Arial"/>
                <a:cs typeface="Arial"/>
                <a:sym typeface="Arial"/>
              </a:rPr>
              <a:t>60</a:t>
            </a:r>
            <a:r>
              <a:rPr lang="zh-TW" altLang="en-US" sz="1100" b="0" i="0" u="none" strike="noStrike" kern="1200" cap="none" dirty="0" smtClean="0">
                <a:solidFill>
                  <a:schemeClr val="dk1"/>
                </a:solidFill>
                <a:effectLst/>
                <a:latin typeface="Arial"/>
                <a:ea typeface="Arial"/>
                <a:cs typeface="Arial"/>
                <a:sym typeface="Arial"/>
              </a:rPr>
              <a:t>局。</a:t>
            </a:r>
            <a:r>
              <a:rPr lang="en-US" altLang="zh-TW" sz="1100" b="0" i="0" u="none" strike="noStrike" kern="1200" cap="none" dirty="0" smtClean="0">
                <a:solidFill>
                  <a:schemeClr val="dk1"/>
                </a:solidFill>
                <a:effectLst/>
                <a:latin typeface="Arial"/>
                <a:ea typeface="Arial"/>
                <a:cs typeface="Arial"/>
                <a:sym typeface="Arial"/>
              </a:rPr>
              <a:t>Master</a:t>
            </a:r>
            <a:r>
              <a:rPr lang="zh-TW" altLang="en-US" sz="1100" b="0" i="0" u="none" strike="noStrike" kern="1200" cap="none" dirty="0" smtClean="0">
                <a:solidFill>
                  <a:schemeClr val="dk1"/>
                </a:solidFill>
                <a:effectLst/>
                <a:latin typeface="Arial"/>
                <a:ea typeface="Arial"/>
                <a:cs typeface="Arial"/>
                <a:sym typeface="Arial"/>
              </a:rPr>
              <a:t>的手下敗將分別包括日本圍棋第一人井山裕太、號稱「中國圍棋第一人」的柯潔、中國「棋聖」聶衛平以及韓國高手朴廷桓。連日來的勝利都讓外界紛紛猜測這神秘棋手的身份。</a:t>
            </a:r>
            <a:endParaRPr lang="en-US" altLang="zh-TW" sz="1100" b="0" i="0" u="none" strike="noStrike" kern="1200" cap="none" dirty="0" smtClean="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zh-TW" altLang="en-US" sz="1100" b="0" i="0" u="none" strike="noStrike" kern="1200" cap="none" dirty="0" smtClean="0">
                <a:solidFill>
                  <a:schemeClr val="dk1"/>
                </a:solidFill>
                <a:effectLst/>
                <a:latin typeface="Arial"/>
                <a:ea typeface="Arial"/>
                <a:cs typeface="Arial"/>
                <a:sym typeface="Arial"/>
              </a:rPr>
              <a:t>在</a:t>
            </a:r>
            <a:r>
              <a:rPr lang="en-US" altLang="zh-TW" sz="1100" b="0" i="0" u="none" strike="noStrike" kern="1200" cap="none" dirty="0" smtClean="0">
                <a:solidFill>
                  <a:schemeClr val="dk1"/>
                </a:solidFill>
                <a:effectLst/>
                <a:latin typeface="Arial"/>
                <a:ea typeface="Arial"/>
                <a:cs typeface="Arial"/>
                <a:sym typeface="Arial"/>
              </a:rPr>
              <a:t>2017</a:t>
            </a:r>
            <a:r>
              <a:rPr lang="zh-TW" altLang="en-US" sz="1100" b="0" i="0" u="none" strike="noStrike" kern="1200" cap="none" dirty="0" smtClean="0">
                <a:solidFill>
                  <a:schemeClr val="dk1"/>
                </a:solidFill>
                <a:effectLst/>
                <a:latin typeface="Arial"/>
                <a:ea typeface="Arial"/>
                <a:cs typeface="Arial"/>
                <a:sym typeface="Arial"/>
              </a:rPr>
              <a:t>年</a:t>
            </a:r>
            <a:r>
              <a:rPr lang="en-US" altLang="zh-TW" sz="1100" b="0" i="0" u="none" strike="noStrike" kern="1200" cap="none" dirty="0" smtClean="0">
                <a:solidFill>
                  <a:schemeClr val="dk1"/>
                </a:solidFill>
                <a:effectLst/>
                <a:latin typeface="Arial"/>
                <a:ea typeface="Arial"/>
                <a:cs typeface="Arial"/>
                <a:sym typeface="Arial"/>
              </a:rPr>
              <a:t>1</a:t>
            </a:r>
            <a:r>
              <a:rPr lang="zh-TW" altLang="en-US" sz="1100" b="0" i="0" u="none" strike="noStrike" kern="1200" cap="none" dirty="0" smtClean="0">
                <a:solidFill>
                  <a:schemeClr val="dk1"/>
                </a:solidFill>
                <a:effectLst/>
                <a:latin typeface="Arial"/>
                <a:ea typeface="Arial"/>
                <a:cs typeface="Arial"/>
                <a:sym typeface="Arial"/>
              </a:rPr>
              <a:t>月</a:t>
            </a:r>
            <a:r>
              <a:rPr lang="en-US" altLang="zh-TW" sz="1100" b="0" i="0" u="none" strike="noStrike" kern="1200" cap="none" dirty="0" smtClean="0">
                <a:solidFill>
                  <a:schemeClr val="dk1"/>
                </a:solidFill>
                <a:effectLst/>
                <a:latin typeface="Arial"/>
                <a:ea typeface="Arial"/>
                <a:cs typeface="Arial"/>
                <a:sym typeface="Arial"/>
              </a:rPr>
              <a:t>4</a:t>
            </a:r>
            <a:r>
              <a:rPr lang="zh-TW" altLang="en-US" sz="1100" b="0" i="0" u="none" strike="noStrike" kern="1200" cap="none" dirty="0" smtClean="0">
                <a:solidFill>
                  <a:schemeClr val="dk1"/>
                </a:solidFill>
                <a:effectLst/>
                <a:latin typeface="Arial"/>
                <a:ea typeface="Arial"/>
                <a:cs typeface="Arial"/>
                <a:sym typeface="Arial"/>
              </a:rPr>
              <a:t>日晚間戰勝了中國籍世界冠軍古力之後，這位神秘棋手就揭曉了身份：在去年</a:t>
            </a:r>
            <a:r>
              <a:rPr lang="en-US" altLang="zh-TW" sz="1100" b="0" i="0" u="none" strike="noStrike" kern="1200" cap="none" dirty="0" smtClean="0">
                <a:solidFill>
                  <a:schemeClr val="dk1"/>
                </a:solidFill>
                <a:effectLst/>
                <a:latin typeface="Arial"/>
                <a:ea typeface="Arial"/>
                <a:cs typeface="Arial"/>
                <a:sym typeface="Arial"/>
              </a:rPr>
              <a:t>(2016)3</a:t>
            </a:r>
            <a:r>
              <a:rPr lang="zh-TW" altLang="en-US" sz="1100" b="0" i="0" u="none" strike="noStrike" kern="1200" cap="none" dirty="0" smtClean="0">
                <a:solidFill>
                  <a:schemeClr val="dk1"/>
                </a:solidFill>
                <a:effectLst/>
                <a:latin typeface="Arial"/>
                <a:ea typeface="Arial"/>
                <a:cs typeface="Arial"/>
                <a:sym typeface="Arial"/>
              </a:rPr>
              <a:t>月擊敗韓國棋手李世石，引起一陣轟動的圍棋</a:t>
            </a:r>
            <a:r>
              <a:rPr lang="en-US" altLang="zh-TW" sz="1100" b="0" i="0" u="none" strike="noStrike" kern="1200" cap="none" dirty="0" smtClean="0">
                <a:solidFill>
                  <a:schemeClr val="dk1"/>
                </a:solidFill>
                <a:effectLst/>
                <a:latin typeface="Arial"/>
                <a:ea typeface="Arial"/>
                <a:cs typeface="Arial"/>
                <a:sym typeface="Arial"/>
              </a:rPr>
              <a:t>AI Alpha Go</a:t>
            </a:r>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rPr>
              <a:t>Master</a:t>
            </a:r>
            <a:r>
              <a:rPr lang="zh-TW" altLang="en-US" sz="1100" b="0" i="0" u="none" strike="noStrike" kern="1200" cap="none" dirty="0" smtClean="0">
                <a:solidFill>
                  <a:schemeClr val="dk1"/>
                </a:solidFill>
                <a:effectLst/>
                <a:latin typeface="Arial"/>
                <a:ea typeface="Arial"/>
                <a:cs typeface="Arial"/>
                <a:sym typeface="Arial"/>
              </a:rPr>
              <a:t>於對戰聊天室宣佈「我是 </a:t>
            </a:r>
            <a:r>
              <a:rPr lang="en-US" altLang="zh-TW" sz="1100" b="0" i="0" u="none" strike="noStrike" kern="1200" cap="none" dirty="0" smtClean="0">
                <a:solidFill>
                  <a:schemeClr val="dk1"/>
                </a:solidFill>
                <a:effectLst/>
                <a:latin typeface="Arial"/>
                <a:ea typeface="Arial"/>
                <a:cs typeface="Arial"/>
                <a:sym typeface="Arial"/>
              </a:rPr>
              <a:t>AlphaGo </a:t>
            </a:r>
            <a:r>
              <a:rPr lang="zh-TW" altLang="en-US" sz="1100" b="0" i="0" u="none" strike="noStrike" kern="1200" cap="none" dirty="0" smtClean="0">
                <a:solidFill>
                  <a:schemeClr val="dk1"/>
                </a:solidFill>
                <a:effectLst/>
                <a:latin typeface="Arial"/>
                <a:ea typeface="Arial"/>
                <a:cs typeface="Arial"/>
                <a:sym typeface="Arial"/>
              </a:rPr>
              <a:t>的黃博士」，正式表明身份。</a:t>
            </a:r>
            <a:r>
              <a:rPr lang="en-US" altLang="zh-TW" sz="1100" b="0" i="0" u="none" strike="noStrike" kern="1200" cap="none" dirty="0" smtClean="0">
                <a:solidFill>
                  <a:schemeClr val="dk1"/>
                </a:solidFill>
                <a:effectLst/>
                <a:latin typeface="Arial"/>
                <a:ea typeface="Arial"/>
                <a:cs typeface="Arial"/>
                <a:sym typeface="Arial"/>
              </a:rPr>
              <a:t>Master</a:t>
            </a:r>
            <a:r>
              <a:rPr lang="zh-TW" altLang="en-US" sz="1100" b="0" i="0" u="none" strike="noStrike" kern="1200" cap="none" dirty="0" smtClean="0">
                <a:solidFill>
                  <a:schemeClr val="dk1"/>
                </a:solidFill>
                <a:effectLst/>
                <a:latin typeface="Arial"/>
                <a:ea typeface="Arial"/>
                <a:cs typeface="Arial"/>
                <a:sym typeface="Arial"/>
              </a:rPr>
              <a:t>所指的黃博士為來自台灣的黃士傑博士，是</a:t>
            </a:r>
            <a:r>
              <a:rPr lang="en-US" altLang="zh-TW" sz="1100" b="0" i="0" u="none" strike="noStrike" kern="1200" cap="none" dirty="0" smtClean="0">
                <a:solidFill>
                  <a:schemeClr val="dk1"/>
                </a:solidFill>
                <a:effectLst/>
                <a:latin typeface="Arial"/>
                <a:ea typeface="Arial"/>
                <a:cs typeface="Arial"/>
                <a:sym typeface="Arial"/>
              </a:rPr>
              <a:t>Alpha Go</a:t>
            </a:r>
            <a:r>
              <a:rPr lang="zh-TW" altLang="en-US" sz="1100" b="0" i="0" u="none" strike="noStrike" kern="1200" cap="none" dirty="0" smtClean="0">
                <a:solidFill>
                  <a:schemeClr val="dk1"/>
                </a:solidFill>
                <a:effectLst/>
                <a:latin typeface="Arial"/>
                <a:ea typeface="Arial"/>
                <a:cs typeface="Arial"/>
                <a:sym typeface="Arial"/>
              </a:rPr>
              <a:t>的核心開發成員，亦是一位業餘棋手。在去年與南韓棋手李世石的博弈以及這次和云云高手的挑戰中，黃士傑就代為落子。</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14006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 name="Shape 71"/>
          <p:cNvSpPr txBox="1">
            <a:spLocks noGrp="1"/>
          </p:cNvSpPr>
          <p:nvPr>
            <p:ph type="body" idx="1"/>
          </p:nvPr>
        </p:nvSpPr>
        <p:spPr>
          <a:xfrm>
            <a:off x="681515" y="4724202"/>
            <a:ext cx="5452109" cy="447556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76355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完勝 終戰柯潔第</a:t>
            </a:r>
            <a:r>
              <a:rPr lang="en-US" altLang="zh-TW" sz="1100" b="0" i="0" u="none" strike="noStrike" kern="1200" cap="none" dirty="0" smtClean="0">
                <a:solidFill>
                  <a:schemeClr val="dk1"/>
                </a:solidFill>
                <a:effectLst/>
                <a:latin typeface="Arial"/>
                <a:ea typeface="Arial"/>
                <a:cs typeface="Arial"/>
                <a:sym typeface="Arial"/>
              </a:rPr>
              <a:t>209</a:t>
            </a:r>
            <a:r>
              <a:rPr lang="zh-TW" altLang="en-US" sz="1100" b="0" i="0" u="none" strike="noStrike" kern="1200" cap="none" dirty="0" smtClean="0">
                <a:solidFill>
                  <a:schemeClr val="dk1"/>
                </a:solidFill>
                <a:effectLst/>
                <a:latin typeface="Arial"/>
                <a:ea typeface="Arial"/>
                <a:cs typeface="Arial"/>
                <a:sym typeface="Arial"/>
              </a:rPr>
              <a:t>手投子認輸</a:t>
            </a:r>
          </a:p>
          <a:p>
            <a:endParaRPr lang="en-US" altLang="zh-TW" sz="1100" b="0" i="0" u="none" strike="noStrike" kern="1200" cap="none" dirty="0" smtClean="0">
              <a:solidFill>
                <a:schemeClr val="dk1"/>
              </a:solidFill>
              <a:effectLst/>
              <a:latin typeface="Arial"/>
              <a:ea typeface="Arial"/>
              <a:cs typeface="Arial"/>
              <a:sym typeface="Arial"/>
            </a:endParaRPr>
          </a:p>
          <a:p>
            <a:r>
              <a:rPr lang="en-US" altLang="zh-TW" sz="1100" b="0" i="0" u="none" strike="noStrike" kern="1200" cap="none" dirty="0" smtClean="0">
                <a:solidFill>
                  <a:schemeClr val="dk1"/>
                </a:solidFill>
                <a:effectLst/>
                <a:latin typeface="Arial"/>
                <a:ea typeface="Arial"/>
                <a:cs typeface="Arial"/>
                <a:sym typeface="Arial"/>
              </a:rPr>
              <a:t>2017-05-27 14:53</a:t>
            </a:r>
            <a:r>
              <a:rPr lang="zh-TW" altLang="en-US" sz="1100" b="0" i="0" u="none" strike="noStrike" kern="1200" cap="none" dirty="0" smtClean="0">
                <a:solidFill>
                  <a:schemeClr val="dk1"/>
                </a:solidFill>
                <a:effectLst/>
                <a:latin typeface="Arial"/>
                <a:ea typeface="Arial"/>
                <a:cs typeface="Arial"/>
                <a:sym typeface="Arial"/>
              </a:rPr>
              <a:t>聯合報 記者</a:t>
            </a:r>
            <a:r>
              <a:rPr lang="zh-TW" altLang="en-US" sz="1100" b="0" i="0" u="none" strike="noStrike" kern="1200" cap="none" dirty="0" smtClean="0">
                <a:solidFill>
                  <a:schemeClr val="dk1"/>
                </a:solidFill>
                <a:effectLst/>
                <a:latin typeface="Arial"/>
                <a:ea typeface="Arial"/>
                <a:cs typeface="Arial"/>
                <a:sym typeface="Arial"/>
                <a:hlinkClick r:id="rId3"/>
              </a:rPr>
              <a:t>戴瑞芬</a:t>
            </a:r>
            <a:r>
              <a:rPr lang="zh-TW" altLang="en-US" sz="1100" b="0" i="0" u="none" strike="noStrike" kern="1200" cap="none" dirty="0" smtClean="0">
                <a:solidFill>
                  <a:schemeClr val="dk1"/>
                </a:solidFill>
                <a:effectLst/>
                <a:latin typeface="Arial"/>
                <a:ea typeface="Arial"/>
                <a:cs typeface="Arial"/>
                <a:sym typeface="Arial"/>
              </a:rPr>
              <a:t>╱即時報導</a:t>
            </a:r>
          </a:p>
          <a:p>
            <a:r>
              <a:rPr lang="zh-TW" altLang="en-US" sz="1100" b="0" i="0" u="none" strike="noStrike" kern="1200" cap="none" dirty="0" smtClean="0">
                <a:solidFill>
                  <a:schemeClr val="dk1"/>
                </a:solidFill>
                <a:effectLst/>
                <a:latin typeface="Arial"/>
                <a:ea typeface="Arial"/>
                <a:cs typeface="Arial"/>
                <a:sym typeface="Arial"/>
              </a:rPr>
              <a:t>柯潔與</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的圍棋三番戰最終戰，從上午十點開戰，鏖戰到下午兩點，柯潔下至第</a:t>
            </a:r>
            <a:r>
              <a:rPr lang="en-US" altLang="zh-TW" sz="1100" b="0" i="0" u="none" strike="noStrike" kern="1200" cap="none" dirty="0" smtClean="0">
                <a:solidFill>
                  <a:schemeClr val="dk1"/>
                </a:solidFill>
                <a:effectLst/>
                <a:latin typeface="Arial"/>
                <a:ea typeface="Arial"/>
                <a:cs typeface="Arial"/>
                <a:sym typeface="Arial"/>
              </a:rPr>
              <a:t>209</a:t>
            </a:r>
            <a:r>
              <a:rPr lang="zh-TW" altLang="en-US" sz="1100" b="0" i="0" u="none" strike="noStrike" kern="1200" cap="none" dirty="0" smtClean="0">
                <a:solidFill>
                  <a:schemeClr val="dk1"/>
                </a:solidFill>
                <a:effectLst/>
                <a:latin typeface="Arial"/>
                <a:ea typeface="Arial"/>
                <a:cs typeface="Arial"/>
                <a:sym typeface="Arial"/>
              </a:rPr>
              <a:t>手最後還是投子認輸，沒能上演逆轉勝奇蹟，人工智慧的下棋機器人</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以三戰三勝完敗排名第一的世界圍棋冠軍。</a:t>
            </a:r>
          </a:p>
          <a:p>
            <a:r>
              <a:rPr lang="zh-TW" altLang="en-US" sz="1100" b="0" i="0" u="none" strike="noStrike" kern="1200" cap="none" dirty="0" smtClean="0">
                <a:solidFill>
                  <a:schemeClr val="dk1"/>
                </a:solidFill>
                <a:effectLst/>
                <a:latin typeface="Arial"/>
                <a:ea typeface="Arial"/>
                <a:cs typeface="Arial"/>
                <a:sym typeface="Arial"/>
              </a:rPr>
              <a:t>新浪報導，這場棋局是柯潔五天內第三次站在</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面前，柯潔在第一手就思考了兩分鐘，接下來長考還在繼續，到第</a:t>
            </a:r>
            <a:r>
              <a:rPr lang="en-US" altLang="zh-TW" sz="1100" b="0" i="0" u="none" strike="noStrike" kern="1200" cap="none" dirty="0" smtClean="0">
                <a:solidFill>
                  <a:schemeClr val="dk1"/>
                </a:solidFill>
                <a:effectLst/>
                <a:latin typeface="Arial"/>
                <a:ea typeface="Arial"/>
                <a:cs typeface="Arial"/>
                <a:sym typeface="Arial"/>
              </a:rPr>
              <a:t>31</a:t>
            </a:r>
            <a:r>
              <a:rPr lang="zh-TW" altLang="en-US" sz="1100" b="0" i="0" u="none" strike="noStrike" kern="1200" cap="none" dirty="0" smtClean="0">
                <a:solidFill>
                  <a:schemeClr val="dk1"/>
                </a:solidFill>
                <a:effectLst/>
                <a:latin typeface="Arial"/>
                <a:ea typeface="Arial"/>
                <a:cs typeface="Arial"/>
                <a:sym typeface="Arial"/>
              </a:rPr>
              <a:t>手，他耗時已經達</a:t>
            </a:r>
            <a:r>
              <a:rPr lang="en-US" altLang="zh-TW" sz="1100" b="0" i="0" u="none" strike="noStrike" kern="1200" cap="none" dirty="0" smtClean="0">
                <a:solidFill>
                  <a:schemeClr val="dk1"/>
                </a:solidFill>
                <a:effectLst/>
                <a:latin typeface="Arial"/>
                <a:ea typeface="Arial"/>
                <a:cs typeface="Arial"/>
                <a:sym typeface="Arial"/>
              </a:rPr>
              <a:t>37</a:t>
            </a:r>
            <a:r>
              <a:rPr lang="zh-TW" altLang="en-US" sz="1100" b="0" i="0" u="none" strike="noStrike" kern="1200" cap="none" dirty="0" smtClean="0">
                <a:solidFill>
                  <a:schemeClr val="dk1"/>
                </a:solidFill>
                <a:effectLst/>
                <a:latin typeface="Arial"/>
                <a:ea typeface="Arial"/>
                <a:cs typeface="Arial"/>
                <a:sym typeface="Arial"/>
              </a:rPr>
              <a:t>分鐘，而</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只用了</a:t>
            </a:r>
            <a:r>
              <a:rPr lang="en-US" altLang="zh-TW" sz="1100" b="0" i="0" u="none" strike="noStrike" kern="1200" cap="none" dirty="0" smtClean="0">
                <a:solidFill>
                  <a:schemeClr val="dk1"/>
                </a:solidFill>
                <a:effectLst/>
                <a:latin typeface="Arial"/>
                <a:ea typeface="Arial"/>
                <a:cs typeface="Arial"/>
                <a:sym typeface="Arial"/>
              </a:rPr>
              <a:t>12</a:t>
            </a:r>
            <a:r>
              <a:rPr lang="zh-TW" altLang="en-US" sz="1100" b="0" i="0" u="none" strike="noStrike" kern="1200" cap="none" dirty="0" smtClean="0">
                <a:solidFill>
                  <a:schemeClr val="dk1"/>
                </a:solidFill>
                <a:effectLst/>
                <a:latin typeface="Arial"/>
                <a:ea typeface="Arial"/>
                <a:cs typeface="Arial"/>
                <a:sym typeface="Arial"/>
              </a:rPr>
              <a:t>分鐘半。</a:t>
            </a:r>
          </a:p>
          <a:p>
            <a:r>
              <a:rPr lang="zh-TW" altLang="en-US" sz="1100" b="0" i="0" u="none" strike="noStrike" kern="1200" cap="none" dirty="0" smtClean="0">
                <a:solidFill>
                  <a:schemeClr val="dk1"/>
                </a:solidFill>
                <a:effectLst/>
                <a:latin typeface="Arial"/>
                <a:ea typeface="Arial"/>
                <a:cs typeface="Arial"/>
                <a:sym typeface="Arial"/>
              </a:rPr>
              <a:t>比賽才過</a:t>
            </a:r>
            <a:r>
              <a:rPr lang="en-US" altLang="zh-TW" sz="1100" b="0" i="0" u="none" strike="noStrike" kern="1200" cap="none" dirty="0" smtClean="0">
                <a:solidFill>
                  <a:schemeClr val="dk1"/>
                </a:solidFill>
                <a:effectLst/>
                <a:latin typeface="Arial"/>
                <a:ea typeface="Arial"/>
                <a:cs typeface="Arial"/>
                <a:sym typeface="Arial"/>
              </a:rPr>
              <a:t>45</a:t>
            </a:r>
            <a:r>
              <a:rPr lang="zh-TW" altLang="en-US" sz="1100" b="0" i="0" u="none" strike="noStrike" kern="1200" cap="none" dirty="0" smtClean="0">
                <a:solidFill>
                  <a:schemeClr val="dk1"/>
                </a:solidFill>
                <a:effectLst/>
                <a:latin typeface="Arial"/>
                <a:ea typeface="Arial"/>
                <a:cs typeface="Arial"/>
                <a:sym typeface="Arial"/>
              </a:rPr>
              <a:t>分鐘。到場講棋的棋聖聶衛平就表示，「</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已經贏了，可以收子了。」</a:t>
            </a:r>
          </a:p>
          <a:p>
            <a:r>
              <a:rPr lang="zh-TW" altLang="en-US" sz="1100" b="0" i="0" u="none" strike="noStrike" kern="1200" cap="none" dirty="0" smtClean="0">
                <a:solidFill>
                  <a:schemeClr val="dk1"/>
                </a:solidFill>
                <a:effectLst/>
                <a:latin typeface="Arial"/>
                <a:ea typeface="Arial"/>
                <a:cs typeface="Arial"/>
                <a:sym typeface="Arial"/>
              </a:rPr>
              <a:t>搜狐報導，如果不知道是</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在下黑棋，估計大多數人都會認為黑棋的構思是「胡鬧」，不過現在</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如同圍棋之神在指點人類，它超強的全域結合力，讓棋手重新審視這個局部與全域的關聯，白棋如何定型確實是很頭疼的問題，稍不注意，就會陷入全域的被動。</a:t>
            </a:r>
          </a:p>
          <a:p>
            <a:r>
              <a:rPr lang="zh-TW" altLang="en-US" sz="1100" b="0" i="0" u="none" strike="noStrike" kern="1200" cap="none" dirty="0" smtClean="0">
                <a:solidFill>
                  <a:schemeClr val="dk1"/>
                </a:solidFill>
                <a:effectLst/>
                <a:latin typeface="Arial"/>
                <a:ea typeface="Arial"/>
                <a:cs typeface="Arial"/>
                <a:sym typeface="Arial"/>
              </a:rPr>
              <a:t>去年當南韓棋聖李世石被</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打敗時，柯潔還特地發微博叫陣，「</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贏得了李世石但贏不了我」。因此今年，柯潔與</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的人機大戰舉世矚目，不過，第一盤歷時</a:t>
            </a:r>
            <a:r>
              <a:rPr lang="en-US" altLang="zh-TW" sz="1100" b="0" i="0" u="none" strike="noStrike" kern="1200" cap="none" dirty="0" smtClean="0">
                <a:solidFill>
                  <a:schemeClr val="dk1"/>
                </a:solidFill>
                <a:effectLst/>
                <a:latin typeface="Arial"/>
                <a:ea typeface="Arial"/>
                <a:cs typeface="Arial"/>
                <a:sym typeface="Arial"/>
              </a:rPr>
              <a:t>4</a:t>
            </a:r>
            <a:r>
              <a:rPr lang="zh-TW" altLang="en-US" sz="1100" b="0" i="0" u="none" strike="noStrike" kern="1200" cap="none" dirty="0" smtClean="0">
                <a:solidFill>
                  <a:schemeClr val="dk1"/>
                </a:solidFill>
                <a:effectLst/>
                <a:latin typeface="Arial"/>
                <a:ea typeface="Arial"/>
                <a:cs typeface="Arial"/>
                <a:sym typeface="Arial"/>
              </a:rPr>
              <a:t>小時</a:t>
            </a:r>
            <a:r>
              <a:rPr lang="en-US" altLang="zh-TW" sz="1100" b="0" i="0" u="none" strike="noStrike" kern="1200" cap="none" dirty="0" smtClean="0">
                <a:solidFill>
                  <a:schemeClr val="dk1"/>
                </a:solidFill>
                <a:effectLst/>
                <a:latin typeface="Arial"/>
                <a:ea typeface="Arial"/>
                <a:cs typeface="Arial"/>
                <a:sym typeface="Arial"/>
              </a:rPr>
              <a:t>25</a:t>
            </a:r>
            <a:r>
              <a:rPr lang="zh-TW" altLang="en-US" sz="1100" b="0" i="0" u="none" strike="noStrike" kern="1200" cap="none" dirty="0" smtClean="0">
                <a:solidFill>
                  <a:schemeClr val="dk1"/>
                </a:solidFill>
                <a:effectLst/>
                <a:latin typeface="Arial"/>
                <a:ea typeface="Arial"/>
                <a:cs typeface="Arial"/>
                <a:sym typeface="Arial"/>
              </a:rPr>
              <a:t>分落幕，柯潔完全被壓制，最後慘輸；第二盤柯潔只在半局就棄子認輸，當時柯潔被問第三盤棋怎麼下時？柯潔的回答很乾脆「我不喜歡安樂死」，表示會全力以赴，下出讓自己滿意的棋。可惜柯潔壯志未酬。</a:t>
            </a:r>
          </a:p>
          <a:p>
            <a:r>
              <a:rPr lang="zh-TW" altLang="en-US" sz="1100" b="0" i="0" u="none" strike="noStrike" kern="1200" cap="none" dirty="0" smtClean="0">
                <a:solidFill>
                  <a:schemeClr val="dk1"/>
                </a:solidFill>
                <a:effectLst/>
                <a:latin typeface="Arial"/>
                <a:ea typeface="Arial"/>
                <a:cs typeface="Arial"/>
                <a:sym typeface="Arial"/>
              </a:rPr>
              <a:t>年僅</a:t>
            </a:r>
            <a:r>
              <a:rPr lang="en-US" altLang="zh-TW" sz="1100" b="0" i="0" u="none" strike="noStrike" kern="1200" cap="none" dirty="0" smtClean="0">
                <a:solidFill>
                  <a:schemeClr val="dk1"/>
                </a:solidFill>
                <a:effectLst/>
                <a:latin typeface="Arial"/>
                <a:ea typeface="Arial"/>
                <a:cs typeface="Arial"/>
                <a:sym typeface="Arial"/>
              </a:rPr>
              <a:t>20</a:t>
            </a:r>
            <a:r>
              <a:rPr lang="zh-TW" altLang="en-US" sz="1100" b="0" i="0" u="none" strike="noStrike" kern="1200" cap="none" dirty="0" smtClean="0">
                <a:solidFill>
                  <a:schemeClr val="dk1"/>
                </a:solidFill>
                <a:effectLst/>
                <a:latin typeface="Arial"/>
                <a:ea typeface="Arial"/>
                <a:cs typeface="Arial"/>
                <a:sym typeface="Arial"/>
              </a:rPr>
              <a:t>的柯潔，已經是三次</a:t>
            </a:r>
            <a:r>
              <a:rPr lang="zh-TW" altLang="en-US" sz="1100" b="0" i="0" u="sng" strike="noStrike" kern="1200" cap="none" dirty="0" smtClean="0">
                <a:solidFill>
                  <a:schemeClr val="dk1"/>
                </a:solidFill>
                <a:effectLst/>
                <a:latin typeface="Arial"/>
                <a:ea typeface="Arial"/>
                <a:cs typeface="Arial"/>
                <a:sym typeface="Arial"/>
                <a:hlinkClick r:id="rId4"/>
              </a:rPr>
              <a:t>世界大賽</a:t>
            </a:r>
            <a:r>
              <a:rPr lang="zh-TW" altLang="en-US" sz="1100" b="0" i="0" u="none" strike="noStrike" kern="1200" cap="none" dirty="0" smtClean="0">
                <a:solidFill>
                  <a:schemeClr val="dk1"/>
                </a:solidFill>
                <a:effectLst/>
                <a:latin typeface="Arial"/>
                <a:ea typeface="Arial"/>
                <a:cs typeface="Arial"/>
                <a:sym typeface="Arial"/>
              </a:rPr>
              <a:t>冠軍，如此成績無人匹敵，但面對機器人，柯潔還是一局都贏不了。</a:t>
            </a:r>
          </a:p>
          <a:p>
            <a:r>
              <a:rPr lang="zh-TW" altLang="en-US" sz="1100" b="0" i="0" u="none" strike="noStrike" kern="1200" cap="none" dirty="0" smtClean="0">
                <a:solidFill>
                  <a:schemeClr val="dk1"/>
                </a:solidFill>
                <a:effectLst/>
                <a:latin typeface="Arial"/>
                <a:ea typeface="Arial"/>
                <a:cs typeface="Arial"/>
                <a:sym typeface="Arial"/>
              </a:rPr>
              <a:t>柯潔之後，還有人能戰勝</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嗎？終戰落幕，搜狐報導，或許想贏</a:t>
            </a:r>
            <a:r>
              <a:rPr lang="en-US" altLang="zh-TW" sz="1100" b="0" i="0" u="none" strike="noStrike" kern="1200" cap="none" dirty="0" err="1" smtClean="0">
                <a:solidFill>
                  <a:schemeClr val="dk1"/>
                </a:solidFill>
                <a:effectLst/>
                <a:latin typeface="Arial"/>
                <a:ea typeface="Arial"/>
                <a:cs typeface="Arial"/>
                <a:sym typeface="Arial"/>
              </a:rPr>
              <a:t>AlphaGo</a:t>
            </a:r>
            <a:r>
              <a:rPr lang="zh-TW" altLang="en-US" sz="1100" b="0" i="0" u="none" strike="noStrike" kern="1200" cap="none" dirty="0" smtClean="0">
                <a:solidFill>
                  <a:schemeClr val="dk1"/>
                </a:solidFill>
                <a:effectLst/>
                <a:latin typeface="Arial"/>
                <a:ea typeface="Arial"/>
                <a:cs typeface="Arial"/>
                <a:sym typeface="Arial"/>
              </a:rPr>
              <a:t>一盤很難，但挑戰極限之所以能夠偉大，不是因為結果，而是因為無畏。</a:t>
            </a:r>
          </a:p>
          <a:p>
            <a:endParaRPr lang="zh-TW" altLang="en-US" dirty="0"/>
          </a:p>
        </p:txBody>
      </p:sp>
    </p:spTree>
    <p:extLst>
      <p:ext uri="{BB962C8B-B14F-4D97-AF65-F5344CB8AC3E}">
        <p14:creationId xmlns:p14="http://schemas.microsoft.com/office/powerpoint/2010/main" val="105034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681515" y="4724202"/>
            <a:ext cx="5452109" cy="4475560"/>
          </a:xfrm>
          <a:prstGeom prst="rect">
            <a:avLst/>
          </a:prstGeom>
        </p:spPr>
        <p:txBody>
          <a:bodyPr lIns="91425" tIns="91425" rIns="91425" bIns="91425" anchor="t" anchorCtr="0">
            <a:noAutofit/>
          </a:bodyPr>
          <a:lstStyle/>
          <a:p>
            <a:pPr lvl="0">
              <a:spcBef>
                <a:spcPts val="0"/>
              </a:spcBef>
              <a:buNone/>
            </a:pPr>
            <a:r>
              <a:rPr lang="en-US" dirty="0" smtClean="0"/>
              <a:t>A (Photo: Andreas Praefcke). </a:t>
            </a:r>
          </a:p>
          <a:p>
            <a:pPr lvl="0">
              <a:spcBef>
                <a:spcPts val="0"/>
              </a:spcBef>
              <a:buNone/>
            </a:pPr>
            <a:r>
              <a:rPr lang="en-US" dirty="0" smtClean="0"/>
              <a:t>The painting that provided the style for the respective generated image</a:t>
            </a:r>
          </a:p>
          <a:p>
            <a:pPr lvl="0">
              <a:spcBef>
                <a:spcPts val="0"/>
              </a:spcBef>
              <a:buNone/>
            </a:pPr>
            <a:r>
              <a:rPr lang="en-US" dirty="0" smtClean="0"/>
              <a:t>is shown in the bottom left corner of each panel. </a:t>
            </a:r>
          </a:p>
          <a:p>
            <a:pPr lvl="0">
              <a:spcBef>
                <a:spcPts val="0"/>
              </a:spcBef>
              <a:buNone/>
            </a:pPr>
            <a:r>
              <a:rPr lang="en-US" dirty="0" smtClean="0"/>
              <a:t>B The Shipwreck of the Minotaur by J.M.W. Turner, 1805. </a:t>
            </a:r>
            <a:r>
              <a:rPr lang="zh-TW" altLang="en-US" dirty="0" smtClean="0"/>
              <a:t>英國透納</a:t>
            </a:r>
            <a:endParaRPr lang="en-US" dirty="0" smtClean="0"/>
          </a:p>
          <a:p>
            <a:pPr lvl="0">
              <a:spcBef>
                <a:spcPts val="0"/>
              </a:spcBef>
              <a:buNone/>
            </a:pPr>
            <a:r>
              <a:rPr lang="en-US" dirty="0" smtClean="0"/>
              <a:t>C The Starry Night by Vincent van Gogh, 1889. </a:t>
            </a:r>
            <a:r>
              <a:rPr lang="zh-TW" altLang="en-US" dirty="0" smtClean="0"/>
              <a:t> 荷蘭 梵谷</a:t>
            </a:r>
            <a:endParaRPr lang="en-US" dirty="0" smtClean="0"/>
          </a:p>
          <a:p>
            <a:pPr lvl="0">
              <a:spcBef>
                <a:spcPts val="0"/>
              </a:spcBef>
              <a:buNone/>
            </a:pPr>
            <a:r>
              <a:rPr lang="en-US" dirty="0" smtClean="0"/>
              <a:t>D Der Schrei by Edvard Munch,</a:t>
            </a:r>
            <a:r>
              <a:rPr lang="zh-TW" altLang="en-US" dirty="0" smtClean="0"/>
              <a:t> </a:t>
            </a:r>
            <a:r>
              <a:rPr lang="en-US" dirty="0" smtClean="0"/>
              <a:t>1893. </a:t>
            </a:r>
            <a:r>
              <a:rPr lang="zh-TW" altLang="en-US" dirty="0" smtClean="0"/>
              <a:t> 挪威 慕克 吶喊</a:t>
            </a:r>
            <a:endParaRPr lang="en-US" dirty="0" smtClean="0"/>
          </a:p>
          <a:p>
            <a:pPr lvl="0">
              <a:spcBef>
                <a:spcPts val="0"/>
              </a:spcBef>
              <a:buNone/>
            </a:pPr>
            <a:r>
              <a:rPr lang="en-US" dirty="0" smtClean="0"/>
              <a:t>E Femme nue assise by Pablo Picasso, 1910. </a:t>
            </a:r>
            <a:r>
              <a:rPr lang="zh-TW" altLang="en-US" dirty="0" smtClean="0"/>
              <a:t> 西班牙裔法國 畢卡索</a:t>
            </a:r>
            <a:endParaRPr lang="en-US" dirty="0" smtClean="0"/>
          </a:p>
          <a:p>
            <a:pPr lvl="0">
              <a:spcBef>
                <a:spcPts val="0"/>
              </a:spcBef>
              <a:buNone/>
            </a:pPr>
            <a:r>
              <a:rPr lang="en-US" dirty="0" smtClean="0"/>
              <a:t>F Composition VII by Wassily Kandinsky, 1913.</a:t>
            </a:r>
            <a:r>
              <a:rPr lang="zh-TW" altLang="en-US" dirty="0" smtClean="0"/>
              <a:t> 俄羅斯 肯汀斯基</a:t>
            </a:r>
            <a:endParaRPr lang="en-US" dirty="0" smtClean="0"/>
          </a:p>
          <a:p>
            <a:pPr lvl="0">
              <a:spcBef>
                <a:spcPts val="0"/>
              </a:spcBef>
              <a:buNone/>
            </a:pPr>
            <a:endParaRPr dirty="0"/>
          </a:p>
        </p:txBody>
      </p:sp>
      <p:sp>
        <p:nvSpPr>
          <p:cNvPr id="508" name="Shape 508"/>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18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681515" y="4724202"/>
            <a:ext cx="5452109" cy="4475560"/>
          </a:xfrm>
          <a:prstGeom prst="rect">
            <a:avLst/>
          </a:prstGeom>
        </p:spPr>
        <p:txBody>
          <a:bodyPr lIns="91425" tIns="91425" rIns="91425" bIns="91425" anchor="t" anchorCtr="0">
            <a:noAutofit/>
          </a:bodyPr>
          <a:lstStyle/>
          <a:p>
            <a:pPr lvl="0">
              <a:spcBef>
                <a:spcPts val="0"/>
              </a:spcBef>
              <a:buNone/>
            </a:pPr>
            <a:endParaRPr dirty="0"/>
          </a:p>
        </p:txBody>
      </p:sp>
      <p:sp>
        <p:nvSpPr>
          <p:cNvPr id="529" name="Shape 529"/>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 name="Shape 71"/>
          <p:cNvSpPr txBox="1">
            <a:spLocks noGrp="1"/>
          </p:cNvSpPr>
          <p:nvPr>
            <p:ph type="body" idx="1"/>
          </p:nvPr>
        </p:nvSpPr>
        <p:spPr>
          <a:xfrm>
            <a:off x="681515" y="4724202"/>
            <a:ext cx="5452109" cy="447556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51631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a:t>
            </a:r>
            <a:r>
              <a:rPr lang="en-US" altLang="zh-TW" baseline="0" dirty="0" smtClean="0"/>
              <a:t> Image</a:t>
            </a:r>
            <a:endParaRPr lang="en-US" altLang="zh-TW" dirty="0" smtClean="0"/>
          </a:p>
          <a:p>
            <a:r>
              <a:rPr lang="en-US" altLang="zh-TW" dirty="0" smtClean="0"/>
              <a:t>K: kernel or filter</a:t>
            </a:r>
          </a:p>
          <a:p>
            <a:r>
              <a:rPr lang="en-US" altLang="zh-TW" dirty="0" smtClean="0"/>
              <a:t>I*K: Convolved</a:t>
            </a:r>
            <a:r>
              <a:rPr lang="en-US" altLang="zh-TW" baseline="0" dirty="0" smtClean="0"/>
              <a:t> Feature</a:t>
            </a:r>
            <a:endParaRPr lang="zh-TW" altLang="en-US" dirty="0"/>
          </a:p>
        </p:txBody>
      </p:sp>
    </p:spTree>
    <p:extLst>
      <p:ext uri="{BB962C8B-B14F-4D97-AF65-F5344CB8AC3E}">
        <p14:creationId xmlns:p14="http://schemas.microsoft.com/office/powerpoint/2010/main" val="1795513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87375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Alex </a:t>
            </a:r>
            <a:r>
              <a:rPr lang="en-US" altLang="zh-TW" dirty="0" err="1" smtClean="0"/>
              <a:t>Krizhevsky</a:t>
            </a:r>
            <a:r>
              <a:rPr lang="en-US" altLang="zh-TW" dirty="0" smtClean="0"/>
              <a:t> (</a:t>
            </a:r>
            <a:r>
              <a:rPr lang="zh-TW" altLang="en-US" sz="1100" b="0" i="0" u="none" strike="noStrike" kern="1200" cap="none" dirty="0" smtClean="0">
                <a:solidFill>
                  <a:schemeClr val="dk1"/>
                </a:solidFill>
                <a:effectLst/>
                <a:latin typeface="Arial"/>
                <a:ea typeface="Arial"/>
                <a:cs typeface="Arial"/>
                <a:sym typeface="Arial"/>
              </a:rPr>
              <a:t>亞力克斯克里哲福斯基</a:t>
            </a:r>
            <a:r>
              <a:rPr lang="en-US" altLang="zh-TW" sz="1100" b="0" i="0" u="none" strike="noStrike" kern="1200" cap="none" dirty="0" smtClean="0">
                <a:solidFill>
                  <a:schemeClr val="dk1"/>
                </a:solidFill>
                <a:effectLst/>
                <a:latin typeface="Arial"/>
                <a:ea typeface="Arial"/>
                <a:cs typeface="Arial"/>
                <a:sym typeface="Arial"/>
              </a:rPr>
              <a:t>): University of Toronto Canada</a:t>
            </a:r>
            <a:r>
              <a:rPr lang="zh-TW" altLang="en-US" dirty="0" smtClean="0"/>
              <a:t> </a:t>
            </a:r>
            <a:r>
              <a:rPr lang="en-US" altLang="zh-TW" sz="1100" b="0" i="0" u="none" strike="noStrike" kern="1200" cap="none" dirty="0" smtClean="0">
                <a:solidFill>
                  <a:schemeClr val="dk1"/>
                </a:solidFill>
                <a:effectLst/>
                <a:latin typeface="Arial"/>
                <a:ea typeface="Arial"/>
                <a:cs typeface="Arial"/>
                <a:sym typeface="Arial"/>
              </a:rPr>
              <a:t>(born in </a:t>
            </a:r>
            <a:r>
              <a:rPr lang="en-US" altLang="zh-TW" sz="1100" b="0" i="0" u="none" strike="noStrike" kern="1200" cap="none" dirty="0" smtClean="0">
                <a:solidFill>
                  <a:schemeClr val="dk1"/>
                </a:solidFill>
                <a:effectLst/>
                <a:latin typeface="Arial"/>
                <a:ea typeface="Arial"/>
                <a:cs typeface="Arial"/>
                <a:sym typeface="Arial"/>
                <a:hlinkClick r:id="rId3" tooltip="Ukraine"/>
              </a:rPr>
              <a:t>Ukraine</a:t>
            </a:r>
            <a:r>
              <a:rPr lang="en-US" altLang="zh-TW" sz="1100" b="0" i="0" u="none" strike="noStrike" kern="1200" cap="none" dirty="0" smtClean="0">
                <a:solidFill>
                  <a:schemeClr val="dk1"/>
                </a:solidFill>
                <a:effectLst/>
                <a:latin typeface="Arial"/>
                <a:ea typeface="Arial"/>
                <a:cs typeface="Arial"/>
                <a:sym typeface="Arial"/>
              </a:rPr>
              <a:t>, raised in </a:t>
            </a:r>
            <a:r>
              <a:rPr lang="en-US" altLang="zh-TW" sz="1100" b="0" i="0" u="none" strike="noStrike" kern="1200" cap="none" dirty="0" smtClean="0">
                <a:solidFill>
                  <a:schemeClr val="dk1"/>
                </a:solidFill>
                <a:effectLst/>
                <a:latin typeface="Arial"/>
                <a:ea typeface="Arial"/>
                <a:cs typeface="Arial"/>
                <a:sym typeface="Arial"/>
                <a:hlinkClick r:id="rId4" tooltip="Canada"/>
              </a:rPr>
              <a:t>Canada</a:t>
            </a:r>
            <a:r>
              <a:rPr lang="en-US" altLang="zh-TW" sz="1100" b="0" i="0" u="none" strike="noStrike" kern="1200" cap="none" dirty="0" smtClean="0">
                <a:solidFill>
                  <a:schemeClr val="dk1"/>
                </a:solidFill>
                <a:effectLst/>
                <a:latin typeface="Arial"/>
                <a:ea typeface="Arial"/>
                <a:cs typeface="Arial"/>
                <a:sym typeface="Arial"/>
              </a:rPr>
              <a:t>)</a:t>
            </a:r>
            <a:r>
              <a:rPr lang="en-US" altLang="zh-TW" dirty="0" smtClean="0"/>
              <a:t> </a:t>
            </a:r>
          </a:p>
          <a:p>
            <a:r>
              <a:rPr lang="en-US" altLang="zh-TW" sz="1100" b="1" i="0" u="none" strike="noStrike" kern="1200" cap="none" dirty="0" err="1" smtClean="0">
                <a:solidFill>
                  <a:schemeClr val="dk1"/>
                </a:solidFill>
                <a:effectLst/>
                <a:latin typeface="Arial"/>
                <a:ea typeface="Arial"/>
                <a:cs typeface="Arial"/>
                <a:sym typeface="Arial"/>
              </a:rPr>
              <a:t>AlexNet</a:t>
            </a:r>
            <a:r>
              <a:rPr lang="en-US" altLang="zh-TW" sz="1100" b="0" i="0" u="none" strike="noStrike" kern="1200" cap="none" dirty="0" smtClean="0">
                <a:solidFill>
                  <a:schemeClr val="dk1"/>
                </a:solidFill>
                <a:effectLst/>
                <a:latin typeface="Arial"/>
                <a:ea typeface="Arial"/>
                <a:cs typeface="Arial"/>
                <a:sym typeface="Arial"/>
              </a:rPr>
              <a:t> is the name of a </a:t>
            </a:r>
            <a:r>
              <a:rPr lang="en-US" altLang="zh-TW" sz="1100" b="0" i="0" u="none" strike="noStrike" kern="1200" cap="none" dirty="0" smtClean="0">
                <a:solidFill>
                  <a:schemeClr val="dk1"/>
                </a:solidFill>
                <a:effectLst/>
                <a:latin typeface="Arial"/>
                <a:ea typeface="Arial"/>
                <a:cs typeface="Arial"/>
                <a:sym typeface="Arial"/>
                <a:hlinkClick r:id="rId5" tooltip="Convolutional neural network"/>
              </a:rPr>
              <a:t>convolutional neural network</a:t>
            </a:r>
            <a:r>
              <a:rPr lang="en-US" altLang="zh-TW" sz="1100" b="0" i="0" u="none" strike="noStrike" kern="1200" cap="none" dirty="0" smtClean="0">
                <a:solidFill>
                  <a:schemeClr val="dk1"/>
                </a:solidFill>
                <a:effectLst/>
                <a:latin typeface="Arial"/>
                <a:ea typeface="Arial"/>
                <a:cs typeface="Arial"/>
                <a:sym typeface="Arial"/>
              </a:rPr>
              <a:t>, designed by </a:t>
            </a:r>
            <a:r>
              <a:rPr lang="en-US" altLang="zh-TW" sz="1100" b="0" i="0" u="none" strike="noStrike" kern="1200" cap="none" dirty="0" smtClean="0">
                <a:solidFill>
                  <a:schemeClr val="dk1"/>
                </a:solidFill>
                <a:effectLst/>
                <a:latin typeface="Arial"/>
                <a:ea typeface="Arial"/>
                <a:cs typeface="Arial"/>
                <a:sym typeface="Arial"/>
                <a:hlinkClick r:id="rId6" tooltip="Alex Krizhevsky (page does not exist)"/>
              </a:rPr>
              <a:t>Alex </a:t>
            </a:r>
            <a:r>
              <a:rPr lang="en-US" altLang="zh-TW" sz="1100" b="0" i="0" u="none" strike="noStrike" kern="1200" cap="none" dirty="0" err="1" smtClean="0">
                <a:solidFill>
                  <a:schemeClr val="dk1"/>
                </a:solidFill>
                <a:effectLst/>
                <a:latin typeface="Arial"/>
                <a:ea typeface="Arial"/>
                <a:cs typeface="Arial"/>
                <a:sym typeface="Arial"/>
                <a:hlinkClick r:id="rId6" tooltip="Alex Krizhevsky (page does not exist)"/>
              </a:rPr>
              <a:t>Krizhevsky</a:t>
            </a:r>
            <a:r>
              <a:rPr lang="en-US" altLang="zh-TW"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baseline="30000" dirty="0" smtClean="0">
                <a:solidFill>
                  <a:schemeClr val="dk1"/>
                </a:solidFill>
                <a:effectLst/>
                <a:latin typeface="Arial"/>
                <a:ea typeface="Arial"/>
                <a:cs typeface="Arial"/>
                <a:sym typeface="Arial"/>
                <a:hlinkClick r:id="rId7"/>
              </a:rPr>
              <a:t>[1]</a:t>
            </a:r>
            <a:r>
              <a:rPr lang="en-US" altLang="zh-TW" sz="1100" b="0" i="0" u="none" strike="noStrike" kern="1200" cap="none" dirty="0" smtClean="0">
                <a:solidFill>
                  <a:schemeClr val="dk1"/>
                </a:solidFill>
                <a:effectLst/>
                <a:latin typeface="Arial"/>
                <a:ea typeface="Arial"/>
                <a:cs typeface="Arial"/>
                <a:sym typeface="Arial"/>
              </a:rPr>
              <a:t>and published with </a:t>
            </a:r>
            <a:r>
              <a:rPr lang="en-US" altLang="zh-TW" sz="1100" b="0" i="0" u="none" strike="noStrike" kern="1200" cap="none" dirty="0" smtClean="0">
                <a:solidFill>
                  <a:schemeClr val="dk1"/>
                </a:solidFill>
                <a:effectLst/>
                <a:latin typeface="Arial"/>
                <a:ea typeface="Arial"/>
                <a:cs typeface="Arial"/>
                <a:sym typeface="Arial"/>
                <a:hlinkClick r:id="rId8" tooltip="Ilya Sutskever"/>
              </a:rPr>
              <a:t>Ilya </a:t>
            </a:r>
            <a:r>
              <a:rPr lang="en-US" altLang="zh-TW" sz="1100" b="0" i="0" u="none" strike="noStrike" kern="1200" cap="none" dirty="0" err="1" smtClean="0">
                <a:solidFill>
                  <a:schemeClr val="dk1"/>
                </a:solidFill>
                <a:effectLst/>
                <a:latin typeface="Arial"/>
                <a:ea typeface="Arial"/>
                <a:cs typeface="Arial"/>
                <a:sym typeface="Arial"/>
                <a:hlinkClick r:id="rId8" tooltip="Ilya Sutskever"/>
              </a:rPr>
              <a:t>Sutskever</a:t>
            </a:r>
            <a:r>
              <a:rPr lang="en-US" altLang="zh-TW" sz="1100" b="0" i="0" u="none" strike="noStrike" kern="1200" cap="none" dirty="0" smtClean="0">
                <a:solidFill>
                  <a:schemeClr val="dk1"/>
                </a:solidFill>
                <a:effectLst/>
                <a:latin typeface="Arial"/>
                <a:ea typeface="Arial"/>
                <a:cs typeface="Arial"/>
                <a:sym typeface="Arial"/>
              </a:rPr>
              <a:t> and </a:t>
            </a:r>
            <a:r>
              <a:rPr lang="en-US" altLang="zh-TW" sz="1100" b="0" i="0" u="none" strike="noStrike" kern="1200" cap="none" dirty="0" err="1" smtClean="0">
                <a:solidFill>
                  <a:schemeClr val="dk1"/>
                </a:solidFill>
                <a:effectLst/>
                <a:latin typeface="Arial"/>
                <a:ea typeface="Arial"/>
                <a:cs typeface="Arial"/>
                <a:sym typeface="Arial"/>
              </a:rPr>
              <a:t>Krizhevsky's</a:t>
            </a:r>
            <a:r>
              <a:rPr lang="en-US" altLang="zh-TW" sz="1100" b="0" i="0" u="none" strike="noStrike" kern="1200" cap="none" dirty="0" smtClean="0">
                <a:solidFill>
                  <a:schemeClr val="dk1"/>
                </a:solidFill>
                <a:effectLst/>
                <a:latin typeface="Arial"/>
                <a:ea typeface="Arial"/>
                <a:cs typeface="Arial"/>
                <a:sym typeface="Arial"/>
              </a:rPr>
              <a:t> PhD advisor </a:t>
            </a:r>
            <a:r>
              <a:rPr lang="en-US" altLang="zh-TW" sz="1100" b="0" i="0" u="none" strike="noStrike" kern="1200" cap="none" dirty="0" smtClean="0">
                <a:solidFill>
                  <a:schemeClr val="dk1"/>
                </a:solidFill>
                <a:effectLst/>
                <a:latin typeface="Arial"/>
                <a:ea typeface="Arial"/>
                <a:cs typeface="Arial"/>
                <a:sym typeface="Arial"/>
                <a:hlinkClick r:id="rId9" tooltip="Geoffrey Hinton"/>
              </a:rPr>
              <a:t>Geoffrey Hinton</a:t>
            </a:r>
            <a:r>
              <a:rPr lang="en-US" altLang="zh-TW"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baseline="30000" dirty="0" smtClean="0">
                <a:solidFill>
                  <a:schemeClr val="dk1"/>
                </a:solidFill>
                <a:effectLst/>
                <a:latin typeface="Arial"/>
                <a:ea typeface="Arial"/>
                <a:cs typeface="Arial"/>
                <a:sym typeface="Arial"/>
                <a:hlinkClick r:id="rId10"/>
              </a:rPr>
              <a:t>[2]</a:t>
            </a:r>
            <a:r>
              <a:rPr lang="en-US" altLang="zh-TW" sz="1100" b="0" i="0" u="none" strike="noStrike" kern="1200" cap="none" baseline="30000" dirty="0" smtClean="0">
                <a:solidFill>
                  <a:schemeClr val="dk1"/>
                </a:solidFill>
                <a:effectLst/>
                <a:latin typeface="Arial"/>
                <a:ea typeface="Arial"/>
                <a:cs typeface="Arial"/>
                <a:sym typeface="Arial"/>
                <a:hlinkClick r:id="rId11"/>
              </a:rPr>
              <a:t>[3]</a:t>
            </a:r>
            <a:r>
              <a:rPr lang="en-US" altLang="zh-TW" sz="1100" b="0" i="0" u="none" strike="noStrike" kern="1200" cap="none" dirty="0" smtClean="0">
                <a:solidFill>
                  <a:schemeClr val="dk1"/>
                </a:solidFill>
                <a:effectLst/>
                <a:latin typeface="Arial"/>
                <a:ea typeface="Arial"/>
                <a:cs typeface="Arial"/>
                <a:sym typeface="Arial"/>
              </a:rPr>
              <a:t>who was originally resistant to the idea of his student.</a:t>
            </a:r>
            <a:r>
              <a:rPr lang="en-US" altLang="zh-TW" sz="1100" b="0" i="0" u="none" strike="noStrike" kern="1200" cap="none" baseline="30000" dirty="0" smtClean="0">
                <a:solidFill>
                  <a:schemeClr val="dk1"/>
                </a:solidFill>
                <a:effectLst/>
                <a:latin typeface="Arial"/>
                <a:ea typeface="Arial"/>
                <a:cs typeface="Arial"/>
                <a:sym typeface="Arial"/>
                <a:hlinkClick r:id="rId7"/>
              </a:rPr>
              <a:t>[1]</a:t>
            </a:r>
            <a:r>
              <a:rPr lang="en-US" altLang="zh-TW" sz="1100" b="0" i="0" u="none" strike="noStrike" kern="1200" cap="none" baseline="30000" dirty="0" smtClean="0">
                <a:solidFill>
                  <a:schemeClr val="dk1"/>
                </a:solidFill>
                <a:effectLst/>
                <a:latin typeface="Arial"/>
                <a:ea typeface="Arial"/>
                <a:cs typeface="Arial"/>
                <a:sym typeface="Arial"/>
                <a:hlinkClick r:id="rId12"/>
              </a:rPr>
              <a:t>[4]</a:t>
            </a:r>
            <a:r>
              <a:rPr lang="en-US" altLang="zh-TW" dirty="0" smtClean="0"/>
              <a:t> </a:t>
            </a:r>
          </a:p>
          <a:p>
            <a:endParaRPr lang="en-US" altLang="zh-TW" dirty="0" smtClean="0"/>
          </a:p>
          <a:p>
            <a:r>
              <a:rPr lang="en-US" altLang="zh-TW" sz="1100" b="0" i="0" u="none" strike="noStrike" kern="1200" cap="none" dirty="0" err="1" smtClean="0">
                <a:solidFill>
                  <a:schemeClr val="dk1"/>
                </a:solidFill>
                <a:effectLst/>
                <a:latin typeface="Arial"/>
                <a:ea typeface="Arial"/>
                <a:cs typeface="Arial"/>
                <a:sym typeface="Arial"/>
              </a:rPr>
              <a:t>AlexNet</a:t>
            </a:r>
            <a:r>
              <a:rPr lang="en-US" altLang="zh-TW" sz="1100" b="0" i="0" u="none" strike="noStrike" kern="1200" cap="none" dirty="0" smtClean="0">
                <a:solidFill>
                  <a:schemeClr val="dk1"/>
                </a:solidFill>
                <a:effectLst/>
                <a:latin typeface="Arial"/>
                <a:ea typeface="Arial"/>
                <a:cs typeface="Arial"/>
                <a:sym typeface="Arial"/>
              </a:rPr>
              <a:t> became the pioneering “deep” CNN that won the competition with 84.6% accuracy, while the 2nd-place model (which still used the traditional techniques in </a:t>
            </a:r>
            <a:r>
              <a:rPr lang="en-US" altLang="zh-TW" sz="1100" b="0" i="0" u="none" strike="noStrike" kern="1200" cap="none" dirty="0" err="1" smtClean="0">
                <a:solidFill>
                  <a:schemeClr val="dk1"/>
                </a:solidFill>
                <a:effectLst/>
                <a:latin typeface="Arial"/>
                <a:ea typeface="Arial"/>
                <a:cs typeface="Arial"/>
                <a:sym typeface="Arial"/>
              </a:rPr>
              <a:t>LeNet</a:t>
            </a:r>
            <a:r>
              <a:rPr lang="en-US" altLang="zh-TW" sz="1100" b="0" i="0" u="none" strike="noStrike" kern="1200" cap="none" dirty="0" smtClean="0">
                <a:solidFill>
                  <a:schemeClr val="dk1"/>
                </a:solidFill>
                <a:effectLst/>
                <a:latin typeface="Arial"/>
                <a:ea typeface="Arial"/>
                <a:cs typeface="Arial"/>
                <a:sym typeface="Arial"/>
              </a:rPr>
              <a:t> instead of deep architectures), only achieved 73.8% accuracy rate.</a:t>
            </a:r>
            <a:r>
              <a:rPr lang="en-US" altLang="zh-TW" dirty="0" smtClean="0"/>
              <a:t> </a:t>
            </a:r>
          </a:p>
          <a:p>
            <a:endParaRPr lang="en-US" altLang="zh-TW" dirty="0" smtClean="0"/>
          </a:p>
          <a:p>
            <a:endParaRPr lang="en-US" altLang="zh-TW" dirty="0" smtClean="0"/>
          </a:p>
          <a:p>
            <a:r>
              <a:rPr lang="en-US" altLang="zh-TW" sz="1100" b="0" i="0" u="none" strike="noStrike" kern="1200" cap="none" dirty="0" smtClean="0">
                <a:solidFill>
                  <a:schemeClr val="dk1"/>
                </a:solidFill>
                <a:effectLst/>
                <a:latin typeface="Arial"/>
                <a:ea typeface="Arial"/>
                <a:cs typeface="Arial"/>
                <a:sym typeface="Arial"/>
              </a:rPr>
              <a:t>The </a:t>
            </a:r>
            <a:r>
              <a:rPr lang="en-US" altLang="zh-TW" sz="1100" b="1" i="0" u="none" strike="noStrike" kern="1200" cap="none" dirty="0" smtClean="0">
                <a:solidFill>
                  <a:schemeClr val="dk1"/>
                </a:solidFill>
                <a:effectLst/>
                <a:latin typeface="Arial"/>
                <a:ea typeface="Arial"/>
                <a:cs typeface="Arial"/>
                <a:sym typeface="Arial"/>
              </a:rPr>
              <a:t>ImageNet</a:t>
            </a:r>
            <a:r>
              <a:rPr lang="en-US" altLang="zh-TW" sz="1100" b="0" i="0" u="none" strike="noStrike" kern="1200" cap="none" dirty="0" smtClean="0">
                <a:solidFill>
                  <a:schemeClr val="dk1"/>
                </a:solidFill>
                <a:effectLst/>
                <a:latin typeface="Arial"/>
                <a:ea typeface="Arial"/>
                <a:cs typeface="Arial"/>
                <a:sym typeface="Arial"/>
              </a:rPr>
              <a:t> project is a large visual </a:t>
            </a:r>
            <a:r>
              <a:rPr lang="en-US" altLang="zh-TW" sz="1100" b="0" i="0" u="none" strike="noStrike" kern="1200" cap="none" dirty="0" smtClean="0">
                <a:solidFill>
                  <a:schemeClr val="dk1"/>
                </a:solidFill>
                <a:effectLst/>
                <a:latin typeface="Arial"/>
                <a:ea typeface="Arial"/>
                <a:cs typeface="Arial"/>
                <a:sym typeface="Arial"/>
                <a:hlinkClick r:id="rId13" tooltip="Database"/>
              </a:rPr>
              <a:t>database</a:t>
            </a:r>
            <a:r>
              <a:rPr lang="en-US" altLang="zh-TW" sz="1100" b="0" i="0" u="none" strike="noStrike" kern="1200" cap="none" dirty="0" smtClean="0">
                <a:solidFill>
                  <a:schemeClr val="dk1"/>
                </a:solidFill>
                <a:effectLst/>
                <a:latin typeface="Arial"/>
                <a:ea typeface="Arial"/>
                <a:cs typeface="Arial"/>
                <a:sym typeface="Arial"/>
              </a:rPr>
              <a:t> designed for use in </a:t>
            </a:r>
            <a:r>
              <a:rPr lang="en-US" altLang="zh-TW" sz="1100" b="0" i="0" u="none" strike="noStrike" kern="1200" cap="none" dirty="0" smtClean="0">
                <a:solidFill>
                  <a:schemeClr val="dk1"/>
                </a:solidFill>
                <a:effectLst/>
                <a:latin typeface="Arial"/>
                <a:ea typeface="Arial"/>
                <a:cs typeface="Arial"/>
                <a:sym typeface="Arial"/>
                <a:hlinkClick r:id="rId14" tooltip="Outline of object recognition"/>
              </a:rPr>
              <a:t>visual object recognition software</a:t>
            </a:r>
            <a:r>
              <a:rPr lang="en-US" altLang="zh-TW" sz="1100" b="0" i="0" u="none" strike="noStrike" kern="1200" cap="none" dirty="0" smtClean="0">
                <a:solidFill>
                  <a:schemeClr val="dk1"/>
                </a:solidFill>
                <a:effectLst/>
                <a:latin typeface="Arial"/>
                <a:ea typeface="Arial"/>
                <a:cs typeface="Arial"/>
                <a:sym typeface="Arial"/>
              </a:rPr>
              <a:t> research. More than 14 million</a:t>
            </a:r>
            <a:r>
              <a:rPr lang="en-US" altLang="zh-TW" sz="1100" b="0" i="0" u="none" strike="noStrike" kern="1200" cap="none" baseline="30000" dirty="0" smtClean="0">
                <a:solidFill>
                  <a:schemeClr val="dk1"/>
                </a:solidFill>
                <a:effectLst/>
                <a:latin typeface="Arial"/>
                <a:ea typeface="Arial"/>
                <a:cs typeface="Arial"/>
                <a:sym typeface="Arial"/>
                <a:hlinkClick r:id="rId15"/>
              </a:rPr>
              <a:t>[1]</a:t>
            </a:r>
            <a:r>
              <a:rPr lang="en-US" altLang="zh-TW" sz="1100" b="0" i="0" u="none" strike="noStrike" kern="1200" cap="none" baseline="30000" dirty="0" smtClean="0">
                <a:solidFill>
                  <a:schemeClr val="dk1"/>
                </a:solidFill>
                <a:effectLst/>
                <a:latin typeface="Arial"/>
                <a:ea typeface="Arial"/>
                <a:cs typeface="Arial"/>
                <a:sym typeface="Arial"/>
                <a:hlinkClick r:id="rId16"/>
              </a:rPr>
              <a:t>[2]</a:t>
            </a:r>
            <a:r>
              <a:rPr lang="en-US" altLang="zh-TW" sz="1100" b="0" i="0" u="none" strike="noStrike" kern="1200" cap="none" dirty="0" smtClean="0">
                <a:solidFill>
                  <a:schemeClr val="dk1"/>
                </a:solidFill>
                <a:effectLst/>
                <a:latin typeface="Arial"/>
                <a:ea typeface="Arial"/>
                <a:cs typeface="Arial"/>
                <a:sym typeface="Arial"/>
              </a:rPr>
              <a:t> images have been hand-annotated by the project to indicate what objects are pictured and in at least one million of the images, bounding boxes are also provided.</a:t>
            </a:r>
            <a:r>
              <a:rPr lang="en-US" altLang="zh-TW" dirty="0" smtClean="0"/>
              <a:t> </a:t>
            </a:r>
          </a:p>
          <a:p>
            <a:endParaRPr lang="en-US" altLang="zh-TW" dirty="0" smtClean="0"/>
          </a:p>
          <a:p>
            <a:r>
              <a:rPr lang="en-US" altLang="zh-TW" sz="1100" b="0" i="0" u="none" strike="noStrike" kern="1200" cap="none" dirty="0" smtClean="0">
                <a:solidFill>
                  <a:schemeClr val="dk1"/>
                </a:solidFill>
                <a:effectLst/>
                <a:latin typeface="Arial"/>
                <a:ea typeface="Arial"/>
                <a:cs typeface="Arial"/>
                <a:sym typeface="Arial"/>
              </a:rPr>
              <a:t>ImageNet contains more than 20,000 categories</a:t>
            </a:r>
            <a:r>
              <a:rPr lang="en-US" altLang="zh-TW" sz="1100" b="0" i="0" u="none" strike="noStrike" kern="1200" cap="none" baseline="30000" dirty="0" smtClean="0">
                <a:solidFill>
                  <a:schemeClr val="dk1"/>
                </a:solidFill>
                <a:effectLst/>
                <a:latin typeface="Arial"/>
                <a:ea typeface="Arial"/>
                <a:cs typeface="Arial"/>
                <a:sym typeface="Arial"/>
                <a:hlinkClick r:id="rId16"/>
              </a:rPr>
              <a:t>[2]</a:t>
            </a:r>
            <a:r>
              <a:rPr lang="en-US" altLang="zh-TW" sz="1100" b="0" i="0" u="none" strike="noStrike" kern="1200" cap="none" dirty="0" smtClean="0">
                <a:solidFill>
                  <a:schemeClr val="dk1"/>
                </a:solidFill>
                <a:effectLst/>
                <a:latin typeface="Arial"/>
                <a:ea typeface="Arial"/>
                <a:cs typeface="Arial"/>
                <a:sym typeface="Arial"/>
              </a:rPr>
              <a:t> with a typical category, such as "balloon" or "strawberry", consisting of several hundred images.</a:t>
            </a:r>
            <a:r>
              <a:rPr lang="en-US" altLang="zh-TW" dirty="0" smtClean="0"/>
              <a:t> </a:t>
            </a:r>
          </a:p>
          <a:p>
            <a:endParaRPr lang="en-US" altLang="zh-TW" dirty="0" smtClean="0"/>
          </a:p>
          <a:p>
            <a:r>
              <a:rPr lang="en-US" altLang="zh-TW" sz="1100" b="0" i="0" u="none" strike="noStrike" kern="1200" cap="none" dirty="0" smtClean="0">
                <a:solidFill>
                  <a:schemeClr val="dk1"/>
                </a:solidFill>
                <a:effectLst/>
                <a:latin typeface="Arial"/>
                <a:ea typeface="Arial"/>
                <a:cs typeface="Arial"/>
                <a:sym typeface="Arial"/>
              </a:rPr>
              <a:t>Since 2010, the ImageNet project runs an annual software contest, the ImageNet Large Scale Visual Recognition Challenge (</a:t>
            </a:r>
            <a:r>
              <a:rPr lang="en-US" altLang="zh-TW" sz="1100" b="0" i="0" u="none" strike="noStrike" kern="1200" cap="none" dirty="0" smtClean="0">
                <a:solidFill>
                  <a:schemeClr val="dk1"/>
                </a:solidFill>
                <a:effectLst/>
                <a:latin typeface="Arial"/>
                <a:ea typeface="Arial"/>
                <a:cs typeface="Arial"/>
                <a:sym typeface="Arial"/>
                <a:hlinkClick r:id="rId17"/>
              </a:rPr>
              <a:t>ILSVRC</a:t>
            </a:r>
            <a:r>
              <a:rPr lang="en-US" altLang="zh-TW" sz="1100" b="0" i="0" u="none" strike="noStrike" kern="1200" cap="none" dirty="0" smtClean="0">
                <a:solidFill>
                  <a:schemeClr val="dk1"/>
                </a:solidFill>
                <a:effectLst/>
                <a:latin typeface="Arial"/>
                <a:ea typeface="Arial"/>
                <a:cs typeface="Arial"/>
                <a:sym typeface="Arial"/>
              </a:rPr>
              <a:t>), where software programs compete to correctly classify and detect objects and scenes.</a:t>
            </a:r>
            <a:r>
              <a:rPr lang="en-US" altLang="zh-TW" dirty="0" smtClean="0"/>
              <a:t> </a:t>
            </a:r>
          </a:p>
          <a:p>
            <a:endParaRPr lang="en-US" altLang="zh-TW" dirty="0" smtClean="0"/>
          </a:p>
          <a:p>
            <a:r>
              <a:rPr lang="en-US" altLang="zh-TW" sz="1100" b="0" i="0" u="none" strike="noStrike" kern="1200" cap="none" dirty="0" smtClean="0">
                <a:solidFill>
                  <a:schemeClr val="dk1"/>
                </a:solidFill>
                <a:effectLst/>
                <a:latin typeface="Arial"/>
                <a:ea typeface="Arial"/>
                <a:cs typeface="Arial"/>
                <a:sym typeface="Arial"/>
              </a:rPr>
              <a:t>On 30 September 2012, a </a:t>
            </a:r>
            <a:r>
              <a:rPr lang="en-US" altLang="zh-TW" sz="1100" b="0" i="0" u="none" strike="noStrike" kern="1200" cap="none" dirty="0" smtClean="0">
                <a:solidFill>
                  <a:schemeClr val="dk1"/>
                </a:solidFill>
                <a:effectLst/>
                <a:latin typeface="Arial"/>
                <a:ea typeface="Arial"/>
                <a:cs typeface="Arial"/>
                <a:sym typeface="Arial"/>
                <a:hlinkClick r:id="rId5" tooltip="Convolutional neural network"/>
              </a:rPr>
              <a:t>convolutional neural network</a:t>
            </a:r>
            <a:r>
              <a:rPr lang="en-US" altLang="zh-TW" sz="1100" b="0" i="0" u="none" strike="noStrike" kern="1200" cap="none" dirty="0" smtClean="0">
                <a:solidFill>
                  <a:schemeClr val="dk1"/>
                </a:solidFill>
                <a:effectLst/>
                <a:latin typeface="Arial"/>
                <a:ea typeface="Arial"/>
                <a:cs typeface="Arial"/>
                <a:sym typeface="Arial"/>
              </a:rPr>
              <a:t> (CNN) called </a:t>
            </a:r>
            <a:r>
              <a:rPr lang="en-US" altLang="zh-TW" sz="1100" b="0" i="0" u="none" strike="noStrike" kern="1200" cap="none" dirty="0" err="1" smtClean="0">
                <a:solidFill>
                  <a:schemeClr val="dk1"/>
                </a:solidFill>
                <a:effectLst/>
                <a:latin typeface="Arial"/>
                <a:ea typeface="Arial"/>
                <a:cs typeface="Arial"/>
                <a:sym typeface="Arial"/>
                <a:hlinkClick r:id="rId18" tooltip="AlexNet"/>
              </a:rPr>
              <a:t>AlexNet</a:t>
            </a:r>
            <a:r>
              <a:rPr lang="en-US" altLang="zh-TW" sz="1100" b="0" i="0" u="none" strike="noStrike" kern="1200" cap="none" baseline="30000" dirty="0" smtClean="0">
                <a:solidFill>
                  <a:schemeClr val="dk1"/>
                </a:solidFill>
                <a:effectLst/>
                <a:latin typeface="Arial"/>
                <a:ea typeface="Arial"/>
                <a:cs typeface="Arial"/>
                <a:sym typeface="Arial"/>
                <a:hlinkClick r:id="rId19"/>
              </a:rPr>
              <a:t>[7]</a:t>
            </a:r>
            <a:r>
              <a:rPr lang="en-US" altLang="zh-TW" sz="1100" b="0" i="0" u="none" strike="noStrike" kern="1200" cap="none" dirty="0" smtClean="0">
                <a:solidFill>
                  <a:schemeClr val="dk1"/>
                </a:solidFill>
                <a:effectLst/>
                <a:latin typeface="Arial"/>
                <a:ea typeface="Arial"/>
                <a:cs typeface="Arial"/>
                <a:sym typeface="Arial"/>
              </a:rPr>
              <a:t>achieved a top-5 error of 15.3% in the ImageNet 2012 Challenge, more than 10.8 percentage points lower than that of the runner up. This was made feasible due to the utilization of </a:t>
            </a:r>
            <a:r>
              <a:rPr lang="en-US" altLang="zh-TW" sz="1100" b="0" i="0" u="none" strike="noStrike" kern="1200" cap="none" dirty="0" smtClean="0">
                <a:solidFill>
                  <a:schemeClr val="dk1"/>
                </a:solidFill>
                <a:effectLst/>
                <a:latin typeface="Arial"/>
                <a:ea typeface="Arial"/>
                <a:cs typeface="Arial"/>
                <a:sym typeface="Arial"/>
                <a:hlinkClick r:id="rId20" tooltip="Graphics processing unit"/>
              </a:rPr>
              <a:t>Graphics processing units</a:t>
            </a:r>
            <a:r>
              <a:rPr lang="en-US" altLang="zh-TW" sz="1100" b="0" i="0" u="none" strike="noStrike" kern="1200" cap="none" dirty="0" smtClean="0">
                <a:solidFill>
                  <a:schemeClr val="dk1"/>
                </a:solidFill>
                <a:effectLst/>
                <a:latin typeface="Arial"/>
                <a:ea typeface="Arial"/>
                <a:cs typeface="Arial"/>
                <a:sym typeface="Arial"/>
              </a:rPr>
              <a:t> (GPUs) during training,</a:t>
            </a:r>
            <a:r>
              <a:rPr lang="en-US" altLang="zh-TW" sz="1100" b="0" i="0" u="none" strike="noStrike" kern="1200" cap="none" baseline="30000" dirty="0" smtClean="0">
                <a:solidFill>
                  <a:schemeClr val="dk1"/>
                </a:solidFill>
                <a:effectLst/>
                <a:latin typeface="Arial"/>
                <a:ea typeface="Arial"/>
                <a:cs typeface="Arial"/>
                <a:sym typeface="Arial"/>
                <a:hlinkClick r:id="rId19"/>
              </a:rPr>
              <a:t>[7]</a:t>
            </a:r>
            <a:r>
              <a:rPr lang="en-US" altLang="zh-TW" sz="1100" b="0" i="0" u="none" strike="noStrike" kern="1200" cap="none" dirty="0" smtClean="0">
                <a:solidFill>
                  <a:schemeClr val="dk1"/>
                </a:solidFill>
                <a:effectLst/>
                <a:latin typeface="Arial"/>
                <a:ea typeface="Arial"/>
                <a:cs typeface="Arial"/>
                <a:sym typeface="Arial"/>
              </a:rPr>
              <a:t> an essential ingredient of the </a:t>
            </a:r>
            <a:r>
              <a:rPr lang="en-US" altLang="zh-TW" sz="1100" b="0" i="0" u="none" strike="noStrike" kern="1200" cap="none" dirty="0" smtClean="0">
                <a:solidFill>
                  <a:schemeClr val="dk1"/>
                </a:solidFill>
                <a:effectLst/>
                <a:latin typeface="Arial"/>
                <a:ea typeface="Arial"/>
                <a:cs typeface="Arial"/>
                <a:sym typeface="Arial"/>
                <a:hlinkClick r:id="rId21" tooltip="Deep learning"/>
              </a:rPr>
              <a:t>deep learning</a:t>
            </a:r>
            <a:r>
              <a:rPr lang="en-US" altLang="zh-TW" sz="1100" b="0" i="0" u="none" strike="noStrike" kern="1200" cap="none" dirty="0" smtClean="0">
                <a:solidFill>
                  <a:schemeClr val="dk1"/>
                </a:solidFill>
                <a:effectLst/>
                <a:latin typeface="Arial"/>
                <a:ea typeface="Arial"/>
                <a:cs typeface="Arial"/>
                <a:sym typeface="Arial"/>
              </a:rPr>
              <a:t> revolution. According to </a:t>
            </a:r>
            <a:r>
              <a:rPr lang="en-US" altLang="zh-TW" sz="1100" b="0" i="1" u="none" strike="noStrike" kern="1200" cap="none" dirty="0" smtClean="0">
                <a:solidFill>
                  <a:schemeClr val="dk1"/>
                </a:solidFill>
                <a:effectLst/>
                <a:latin typeface="Arial"/>
                <a:ea typeface="Arial"/>
                <a:cs typeface="Arial"/>
                <a:sym typeface="Arial"/>
                <a:hlinkClick r:id="rId22" tooltip="The Economist"/>
              </a:rPr>
              <a:t>The Economist</a:t>
            </a:r>
            <a:r>
              <a:rPr lang="en-US" altLang="zh-TW" sz="1100" b="0" i="0" u="none" strike="noStrike" kern="1200" cap="none" dirty="0" smtClean="0">
                <a:solidFill>
                  <a:schemeClr val="dk1"/>
                </a:solidFill>
                <a:effectLst/>
                <a:latin typeface="Arial"/>
                <a:ea typeface="Arial"/>
                <a:cs typeface="Arial"/>
                <a:sym typeface="Arial"/>
              </a:rPr>
              <a:t>, "Suddenly people started to pay attention, not just within the AI community but across the technology industry as a whole."</a:t>
            </a:r>
            <a:r>
              <a:rPr lang="en-US" altLang="zh-TW" sz="1100" b="0" i="0" u="none" strike="noStrike" kern="1200" cap="none" baseline="30000" dirty="0" smtClean="0">
                <a:solidFill>
                  <a:schemeClr val="dk1"/>
                </a:solidFill>
                <a:effectLst/>
                <a:latin typeface="Arial"/>
                <a:ea typeface="Arial"/>
                <a:cs typeface="Arial"/>
                <a:sym typeface="Arial"/>
                <a:hlinkClick r:id="rId23"/>
              </a:rPr>
              <a:t>[4]</a:t>
            </a:r>
            <a:r>
              <a:rPr lang="en-US" altLang="zh-TW" sz="1100" b="0" i="0" u="none" strike="noStrike" kern="1200" cap="none" baseline="30000" dirty="0" smtClean="0">
                <a:solidFill>
                  <a:schemeClr val="dk1"/>
                </a:solidFill>
                <a:effectLst/>
                <a:latin typeface="Arial"/>
                <a:ea typeface="Arial"/>
                <a:cs typeface="Arial"/>
                <a:sym typeface="Arial"/>
                <a:hlinkClick r:id="rId24"/>
              </a:rPr>
              <a:t>[8]</a:t>
            </a:r>
            <a:r>
              <a:rPr lang="en-US" altLang="zh-TW" sz="1100" b="0" i="0" u="none" strike="noStrike" kern="1200" cap="none" baseline="30000" dirty="0" smtClean="0">
                <a:solidFill>
                  <a:schemeClr val="dk1"/>
                </a:solidFill>
                <a:effectLst/>
                <a:latin typeface="Arial"/>
                <a:ea typeface="Arial"/>
                <a:cs typeface="Arial"/>
                <a:sym typeface="Arial"/>
                <a:hlinkClick r:id="rId25"/>
              </a:rPr>
              <a:t>[9]</a:t>
            </a:r>
            <a:r>
              <a:rPr lang="en-US" altLang="zh-TW" dirty="0" smtClean="0"/>
              <a:t> </a:t>
            </a:r>
          </a:p>
          <a:p>
            <a:endParaRPr lang="en-US" altLang="zh-TW" dirty="0" smtClean="0"/>
          </a:p>
          <a:p>
            <a:r>
              <a:rPr lang="en-US" altLang="zh-TW" sz="1100" b="0" i="0" u="none" strike="noStrike" kern="1200" cap="none" dirty="0" smtClean="0">
                <a:solidFill>
                  <a:schemeClr val="dk1"/>
                </a:solidFill>
                <a:effectLst/>
                <a:latin typeface="Arial"/>
                <a:ea typeface="Arial"/>
                <a:cs typeface="Arial"/>
                <a:sym typeface="Arial"/>
              </a:rPr>
              <a:t>Padding</a:t>
            </a:r>
            <a:r>
              <a:rPr lang="zh-TW" altLang="en-US" sz="1100" b="0" i="0" u="none" strike="noStrike" kern="1200" cap="none" dirty="0" smtClean="0">
                <a:solidFill>
                  <a:schemeClr val="dk1"/>
                </a:solidFill>
                <a:effectLst/>
                <a:latin typeface="Arial"/>
                <a:ea typeface="Arial"/>
                <a:cs typeface="Arial"/>
                <a:sym typeface="Arial"/>
              </a:rPr>
              <a:t>比較常見的操作是在輸入矩陣最外圍補上一圈</a:t>
            </a:r>
            <a:r>
              <a:rPr lang="en-US" altLang="zh-TW" sz="1100" b="0" i="0" u="none" strike="noStrike" kern="1200" cap="none" dirty="0" smtClean="0">
                <a:solidFill>
                  <a:schemeClr val="dk1"/>
                </a:solidFill>
                <a:effectLst/>
                <a:latin typeface="Arial"/>
                <a:ea typeface="Arial"/>
                <a:cs typeface="Arial"/>
                <a:sym typeface="Arial"/>
              </a:rPr>
              <a:t>0</a:t>
            </a:r>
            <a:r>
              <a:rPr lang="zh-TW" altLang="en-US" sz="1100" b="0" i="0" u="none" strike="noStrike" kern="1200" cap="none" dirty="0" smtClean="0">
                <a:solidFill>
                  <a:schemeClr val="dk1"/>
                </a:solidFill>
                <a:effectLst/>
                <a:latin typeface="Arial"/>
                <a:ea typeface="Arial"/>
                <a:cs typeface="Arial"/>
                <a:sym typeface="Arial"/>
              </a:rPr>
              <a:t>之後，再參與卷積運算。這樣，我們就可以自行控制輸出矩陣的大小。下面列舉幾個常見的</a:t>
            </a:r>
            <a:r>
              <a:rPr lang="en-US" altLang="zh-TW" sz="1100" b="0" i="0" u="none" strike="noStrike" kern="1200" cap="none" dirty="0" smtClean="0">
                <a:solidFill>
                  <a:schemeClr val="dk1"/>
                </a:solidFill>
                <a:effectLst/>
                <a:latin typeface="Arial"/>
                <a:ea typeface="Arial"/>
                <a:cs typeface="Arial"/>
                <a:sym typeface="Arial"/>
              </a:rPr>
              <a:t>Padding</a:t>
            </a:r>
            <a:r>
              <a:rPr lang="zh-TW" altLang="en-US" sz="1100" b="0" i="0" u="none" strike="noStrike" kern="1200" cap="none" dirty="0" smtClean="0">
                <a:solidFill>
                  <a:schemeClr val="dk1"/>
                </a:solidFill>
                <a:effectLst/>
                <a:latin typeface="Arial"/>
                <a:ea typeface="Arial"/>
                <a:cs typeface="Arial"/>
                <a:sym typeface="Arial"/>
              </a:rPr>
              <a:t>方式：</a:t>
            </a:r>
          </a:p>
          <a:p>
            <a:r>
              <a:rPr lang="en-US" altLang="zh-TW" sz="1100" b="0" i="0" u="none" strike="noStrike" kern="1200" cap="none" dirty="0" smtClean="0">
                <a:solidFill>
                  <a:schemeClr val="dk1"/>
                </a:solidFill>
                <a:effectLst/>
                <a:latin typeface="Arial"/>
                <a:ea typeface="Arial"/>
                <a:cs typeface="Arial"/>
                <a:sym typeface="Arial"/>
              </a:rPr>
              <a:t>Arbitrary Padding</a:t>
            </a:r>
            <a:r>
              <a:rPr lang="zh-TW" altLang="en-US" sz="1100" b="0" i="0" u="none" strike="noStrike" kern="1200" cap="none" dirty="0" smtClean="0">
                <a:solidFill>
                  <a:schemeClr val="dk1"/>
                </a:solidFill>
                <a:effectLst/>
                <a:latin typeface="Arial"/>
                <a:ea typeface="Arial"/>
                <a:cs typeface="Arial"/>
                <a:sym typeface="Arial"/>
              </a:rPr>
              <a:t>在輸入圖像周圍填充</a:t>
            </a:r>
            <a:r>
              <a:rPr lang="en-US" altLang="zh-TW" sz="1100" b="0" i="0" u="none" strike="noStrike" kern="1200" cap="none" dirty="0" smtClean="0">
                <a:solidFill>
                  <a:schemeClr val="dk1"/>
                </a:solidFill>
                <a:effectLst/>
                <a:latin typeface="Arial"/>
                <a:ea typeface="Arial"/>
                <a:cs typeface="Arial"/>
                <a:sym typeface="Arial"/>
              </a:rPr>
              <a:t>0</a:t>
            </a:r>
            <a:r>
              <a:rPr lang="zh-TW" altLang="en-US" sz="1100" b="0" i="0" u="none" strike="noStrike" kern="1200" cap="none" dirty="0" smtClean="0">
                <a:solidFill>
                  <a:schemeClr val="dk1"/>
                </a:solidFill>
                <a:effectLst/>
                <a:latin typeface="Arial"/>
                <a:ea typeface="Arial"/>
                <a:cs typeface="Arial"/>
                <a:sym typeface="Arial"/>
              </a:rPr>
              <a:t>，使輸出矩陣尺寸大於輸入尺寸。例如，下圖對</a:t>
            </a:r>
            <a:r>
              <a:rPr lang="en-US" altLang="zh-TW" sz="1100" b="0" i="0" u="none" strike="noStrike" kern="1200" cap="none" dirty="0" smtClean="0">
                <a:solidFill>
                  <a:schemeClr val="dk1"/>
                </a:solidFill>
                <a:effectLst/>
                <a:latin typeface="Arial"/>
                <a:ea typeface="Arial"/>
                <a:cs typeface="Arial"/>
                <a:sym typeface="Arial"/>
              </a:rPr>
              <a:t>5 × 55×5</a:t>
            </a:r>
            <a:r>
              <a:rPr lang="zh-TW" altLang="en-US" sz="1100" b="0" i="0" u="none" strike="noStrike" kern="1200" cap="none" dirty="0" smtClean="0">
                <a:solidFill>
                  <a:schemeClr val="dk1"/>
                </a:solidFill>
                <a:effectLst/>
                <a:latin typeface="Arial"/>
                <a:ea typeface="Arial"/>
                <a:cs typeface="Arial"/>
                <a:sym typeface="Arial"/>
              </a:rPr>
              <a:t>的輸入矩陣外圍補上</a:t>
            </a:r>
            <a:r>
              <a:rPr lang="en-US" altLang="zh-TW" sz="1100" b="0" i="0" u="none" strike="noStrike" kern="1200" cap="none" dirty="0" smtClean="0">
                <a:solidFill>
                  <a:schemeClr val="dk1"/>
                </a:solidFill>
                <a:effectLst/>
                <a:latin typeface="Arial"/>
                <a:ea typeface="Arial"/>
                <a:cs typeface="Arial"/>
                <a:sym typeface="Arial"/>
              </a:rPr>
              <a:t>2</a:t>
            </a:r>
            <a:r>
              <a:rPr lang="zh-TW" altLang="en-US" sz="1100" b="0" i="0" u="none" strike="noStrike" kern="1200" cap="none" dirty="0" smtClean="0">
                <a:solidFill>
                  <a:schemeClr val="dk1"/>
                </a:solidFill>
                <a:effectLst/>
                <a:latin typeface="Arial"/>
                <a:ea typeface="Arial"/>
                <a:cs typeface="Arial"/>
                <a:sym typeface="Arial"/>
              </a:rPr>
              <a:t>圈</a:t>
            </a:r>
            <a:r>
              <a:rPr lang="en-US" altLang="zh-TW" sz="1100" b="0" i="0" u="none" strike="noStrike" kern="1200" cap="none" dirty="0" smtClean="0">
                <a:solidFill>
                  <a:schemeClr val="dk1"/>
                </a:solidFill>
                <a:effectLst/>
                <a:latin typeface="Arial"/>
                <a:ea typeface="Arial"/>
                <a:cs typeface="Arial"/>
                <a:sym typeface="Arial"/>
              </a:rPr>
              <a:t>0</a:t>
            </a:r>
            <a:r>
              <a:rPr lang="zh-TW" altLang="en-US" sz="1100" b="0" i="0" u="none" strike="noStrike" kern="1200" cap="none" dirty="0" smtClean="0">
                <a:solidFill>
                  <a:schemeClr val="dk1"/>
                </a:solidFill>
                <a:effectLst/>
                <a:latin typeface="Arial"/>
                <a:ea typeface="Arial"/>
                <a:cs typeface="Arial"/>
                <a:sym typeface="Arial"/>
              </a:rPr>
              <a:t>後，與</a:t>
            </a:r>
            <a:r>
              <a:rPr lang="en-US" altLang="zh-TW" sz="1100" b="0" i="0" u="none" strike="noStrike" kern="1200" cap="none" dirty="0" smtClean="0">
                <a:solidFill>
                  <a:schemeClr val="dk1"/>
                </a:solidFill>
                <a:effectLst/>
                <a:latin typeface="Arial"/>
                <a:ea typeface="Arial"/>
                <a:cs typeface="Arial"/>
                <a:sym typeface="Arial"/>
              </a:rPr>
              <a:t>4 × 44×4 </a:t>
            </a:r>
            <a:r>
              <a:rPr lang="zh-TW" altLang="en-US" sz="1100" b="0" i="0" u="none" strike="noStrike" kern="1200" cap="none" dirty="0" smtClean="0">
                <a:solidFill>
                  <a:schemeClr val="dk1"/>
                </a:solidFill>
                <a:effectLst/>
                <a:latin typeface="Arial"/>
                <a:ea typeface="Arial"/>
                <a:cs typeface="Arial"/>
                <a:sym typeface="Arial"/>
              </a:rPr>
              <a:t>的捲積核做卷積運算，最終得到 </a:t>
            </a:r>
            <a:r>
              <a:rPr lang="en-US" altLang="zh-TW" sz="1100" b="0" i="0" u="none" strike="noStrike" kern="1200" cap="none" dirty="0" smtClean="0">
                <a:solidFill>
                  <a:schemeClr val="dk1"/>
                </a:solidFill>
                <a:effectLst/>
                <a:latin typeface="Arial"/>
                <a:ea typeface="Arial"/>
                <a:cs typeface="Arial"/>
                <a:sym typeface="Arial"/>
              </a:rPr>
              <a:t>6 × 66×6 </a:t>
            </a:r>
            <a:r>
              <a:rPr lang="zh-TW" altLang="en-US" sz="1100" b="0" i="0" u="none" strike="noStrike" kern="1200" cap="none" dirty="0" smtClean="0">
                <a:solidFill>
                  <a:schemeClr val="dk1"/>
                </a:solidFill>
                <a:effectLst/>
                <a:latin typeface="Arial"/>
                <a:ea typeface="Arial"/>
                <a:cs typeface="Arial"/>
                <a:sym typeface="Arial"/>
              </a:rPr>
              <a:t>的輸出矩陣的過程。</a:t>
            </a:r>
          </a:p>
          <a:p>
            <a:r>
              <a:rPr lang="zh-TW" altLang="en-US" dirty="0" smtClean="0"/>
              <a:t/>
            </a:r>
            <a:br>
              <a:rPr lang="zh-TW" altLang="en-US" dirty="0" smtClean="0"/>
            </a:br>
            <a:r>
              <a:rPr lang="zh-TW" altLang="en-US" sz="1100" b="0" i="0" u="none" strike="noStrike" kern="1200" cap="none" dirty="0" smtClean="0">
                <a:solidFill>
                  <a:schemeClr val="dk1"/>
                </a:solidFill>
                <a:effectLst/>
                <a:latin typeface="Arial"/>
                <a:ea typeface="Arial"/>
                <a:cs typeface="Arial"/>
                <a:sym typeface="Arial"/>
              </a:rPr>
              <a:t>還有一種是</a:t>
            </a:r>
            <a:r>
              <a:rPr lang="en-US" altLang="zh-TW" sz="1100" b="0" i="0" u="none" strike="noStrike" kern="1200" cap="none" dirty="0" smtClean="0">
                <a:solidFill>
                  <a:schemeClr val="dk1"/>
                </a:solidFill>
                <a:effectLst/>
                <a:latin typeface="Arial"/>
                <a:ea typeface="Arial"/>
                <a:cs typeface="Arial"/>
                <a:sym typeface="Arial"/>
              </a:rPr>
              <a:t>Full Padding</a:t>
            </a:r>
            <a:r>
              <a:rPr lang="zh-TW" altLang="en-US" sz="1100" b="0" i="0" u="none" strike="noStrike" kern="1200" cap="none" dirty="0" smtClean="0">
                <a:solidFill>
                  <a:schemeClr val="dk1"/>
                </a:solidFill>
                <a:effectLst/>
                <a:latin typeface="Arial"/>
                <a:ea typeface="Arial"/>
                <a:cs typeface="Arial"/>
                <a:sym typeface="Arial"/>
              </a:rPr>
              <a:t>，卷積核從輸入矩陣左角第一個方塊開始，依次移動到右下角的最後一個方塊。</a:t>
            </a:r>
          </a:p>
          <a:p>
            <a:r>
              <a:rPr lang="zh-TW" altLang="en-US" dirty="0" smtClean="0"/>
              <a:t/>
            </a:r>
            <a:br>
              <a:rPr lang="zh-TW" altLang="en-US" dirty="0" smtClean="0"/>
            </a:br>
            <a:endParaRPr lang="zh-TW" altLang="en-US" dirty="0"/>
          </a:p>
        </p:txBody>
      </p:sp>
    </p:spTree>
    <p:extLst>
      <p:ext uri="{BB962C8B-B14F-4D97-AF65-F5344CB8AC3E}">
        <p14:creationId xmlns:p14="http://schemas.microsoft.com/office/powerpoint/2010/main" val="2205473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100" b="0" i="0" u="none" strike="noStrike" kern="1200" cap="none" dirty="0" smtClean="0">
                    <a:solidFill>
                      <a:schemeClr val="dk1"/>
                    </a:solidFill>
                    <a:effectLst/>
                    <a:latin typeface="Arial"/>
                    <a:ea typeface="Arial"/>
                    <a:cs typeface="Arial"/>
                    <a:sym typeface="Arial"/>
                  </a:rPr>
                  <a:t>在深度學習中，</a:t>
                </a:r>
                <a:r>
                  <a:rPr lang="en-US" altLang="zh-TW" sz="1100" b="0" i="0" u="none" strike="noStrike" kern="1200" cap="none" dirty="0">
                    <a:solidFill>
                      <a:schemeClr val="dk1"/>
                    </a:solidFill>
                    <a:effectLst/>
                    <a:latin typeface="Arial"/>
                    <a:ea typeface="Arial"/>
                    <a:cs typeface="Arial"/>
                    <a:sym typeface="Arial"/>
                  </a:rPr>
                  <a:t>RNN</a:t>
                </a:r>
                <a:r>
                  <a:rPr lang="zh-TW" altLang="zh-TW" sz="1100" b="0" i="0" u="none" strike="noStrike" kern="1200" cap="none" dirty="0">
                    <a:solidFill>
                      <a:schemeClr val="dk1"/>
                    </a:solidFill>
                    <a:effectLst/>
                    <a:latin typeface="Arial"/>
                    <a:ea typeface="Arial"/>
                    <a:cs typeface="Arial"/>
                    <a:sym typeface="Arial"/>
                  </a:rPr>
                  <a:t>的目的在於處理與時間序列有關的資料，例如預測句子的下一個詞是甚麼，與一般神經網路不同的是，強調資料的輸入存在相依性，而不是互相獨立的，因此透過網路中的循環特性，讓當前的輸出必須考慮到上一次的輸出結果，就像是網路中有了「記憶」，會依照過往的記憶決定接下來的輸出結果，如圖 </a:t>
                </a:r>
                <a:r>
                  <a:rPr lang="en-US" altLang="zh-TW" sz="1100" b="0" i="0" u="none" strike="noStrike" kern="1200" cap="none" dirty="0">
                    <a:solidFill>
                      <a:schemeClr val="dk1"/>
                    </a:solidFill>
                    <a:effectLst/>
                    <a:latin typeface="Arial"/>
                    <a:ea typeface="Arial"/>
                    <a:cs typeface="Arial"/>
                    <a:sym typeface="Arial"/>
                  </a:rPr>
                  <a:t>6</a:t>
                </a:r>
                <a:r>
                  <a:rPr lang="zh-TW" altLang="zh-TW" sz="1100" b="0" i="0" u="none" strike="noStrike" kern="1200" cap="none" dirty="0">
                    <a:solidFill>
                      <a:schemeClr val="dk1"/>
                    </a:solidFill>
                    <a:effectLst/>
                    <a:latin typeface="Arial"/>
                    <a:ea typeface="Arial"/>
                    <a:cs typeface="Arial"/>
                    <a:sym typeface="Arial"/>
                  </a:rPr>
                  <a:t>，將一個</a:t>
                </a:r>
                <a:r>
                  <a:rPr lang="en-US" altLang="zh-TW" sz="1100" b="0" i="0" u="none" strike="noStrike" kern="1200" cap="none" dirty="0">
                    <a:solidFill>
                      <a:schemeClr val="dk1"/>
                    </a:solidFill>
                    <a:effectLst/>
                    <a:latin typeface="Arial"/>
                    <a:ea typeface="Arial"/>
                    <a:cs typeface="Arial"/>
                    <a:sym typeface="Arial"/>
                  </a:rPr>
                  <a:t>RNN</a:t>
                </a:r>
                <a:r>
                  <a:rPr lang="zh-TW" altLang="zh-TW" sz="1100" b="0" i="0" u="none" strike="noStrike" kern="1200" cap="none" dirty="0">
                    <a:solidFill>
                      <a:schemeClr val="dk1"/>
                    </a:solidFill>
                    <a:effectLst/>
                    <a:latin typeface="Arial"/>
                    <a:ea typeface="Arial"/>
                    <a:cs typeface="Arial"/>
                    <a:sym typeface="Arial"/>
                  </a:rPr>
                  <a:t>展開，可看成時序資料由左往右輸入，</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𝑥</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0</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𝑥</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1</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𝑥</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2</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𝑥</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𝑡</m:t>
                        </m:r>
                      </m:sub>
                    </m:sSub>
                  </m:oMath>
                </a14:m>
                <a:r>
                  <a:rPr lang="zh-TW" altLang="zh-TW" sz="1100" b="0" i="0" u="none" strike="noStrike" kern="1200" cap="none" dirty="0">
                    <a:solidFill>
                      <a:schemeClr val="dk1"/>
                    </a:solidFill>
                    <a:effectLst/>
                    <a:latin typeface="Arial"/>
                    <a:ea typeface="Arial"/>
                    <a:cs typeface="Arial"/>
                    <a:sym typeface="Arial"/>
                  </a:rPr>
                  <a:t>代表每個時序的輸入資料，</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h</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0</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h</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1</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h</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2</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h</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𝑡</m:t>
                        </m:r>
                      </m:sub>
                    </m:sSub>
                  </m:oMath>
                </a14:m>
                <a:r>
                  <a:rPr lang="zh-TW" altLang="zh-TW" sz="1100" b="0" i="0" u="none" strike="noStrike" kern="1200" cap="none" dirty="0">
                    <a:solidFill>
                      <a:schemeClr val="dk1"/>
                    </a:solidFill>
                    <a:effectLst/>
                    <a:latin typeface="Arial"/>
                    <a:ea typeface="Arial"/>
                    <a:cs typeface="Arial"/>
                    <a:sym typeface="Arial"/>
                  </a:rPr>
                  <a:t>代表每個時序的輸出，</a:t>
                </a:r>
                <a:r>
                  <a:rPr lang="en-US" altLang="zh-TW" sz="1100" b="0" i="0" u="none" strike="noStrike" kern="1200" cap="none" dirty="0">
                    <a:solidFill>
                      <a:schemeClr val="dk1"/>
                    </a:solidFill>
                    <a:effectLst/>
                    <a:latin typeface="Arial"/>
                    <a:ea typeface="Arial"/>
                    <a:cs typeface="Arial"/>
                    <a:sym typeface="Arial"/>
                  </a:rPr>
                  <a:t>t</a:t>
                </a:r>
                <a:r>
                  <a:rPr lang="zh-TW" altLang="zh-TW" sz="1100" b="0" i="0" u="none" strike="noStrike" kern="1200" cap="none" dirty="0">
                    <a:solidFill>
                      <a:schemeClr val="dk1"/>
                    </a:solidFill>
                    <a:effectLst/>
                    <a:latin typeface="Arial"/>
                    <a:ea typeface="Arial"/>
                    <a:cs typeface="Arial"/>
                    <a:sym typeface="Arial"/>
                  </a:rPr>
                  <a:t>表示輸入的時間</a:t>
                </a:r>
                <a:r>
                  <a:rPr lang="zh-TW" altLang="zh-TW" sz="1100" b="0" i="0" u="none" strike="noStrike" kern="1200" cap="none" dirty="0" smtClean="0">
                    <a:solidFill>
                      <a:schemeClr val="dk1"/>
                    </a:solidFill>
                    <a:effectLst/>
                    <a:latin typeface="Arial"/>
                    <a:ea typeface="Arial"/>
                    <a:cs typeface="Arial"/>
                    <a:sym typeface="Arial"/>
                  </a:rPr>
                  <a:t>。</a:t>
                </a:r>
                <a:endParaRPr lang="en-US" altLang="zh-TW" sz="1100" b="0" i="0" u="none" strike="noStrike" kern="1200" cap="none" dirty="0" smtClean="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100" b="0" i="0" u="none" strike="noStrike" kern="1200" cap="none" dirty="0" smtClean="0">
                    <a:solidFill>
                      <a:schemeClr val="dk1"/>
                    </a:solidFill>
                    <a:effectLst/>
                    <a:latin typeface="Arial"/>
                    <a:ea typeface="Arial"/>
                    <a:cs typeface="Arial"/>
                    <a:sym typeface="Arial"/>
                  </a:rPr>
                  <a:t>理論上此架構可以處理任何長度的時序性資料，然而實際上在訓練時所用的倒傳遞演算法，會讓此架構產生梯度爆炸</a:t>
                </a:r>
                <a:r>
                  <a:rPr lang="en-US" altLang="zh-TW" sz="1100" b="0" i="0" u="none" strike="noStrike" kern="1200" cap="none" dirty="0" smtClean="0">
                    <a:solidFill>
                      <a:schemeClr val="dk1"/>
                    </a:solidFill>
                    <a:effectLst/>
                    <a:latin typeface="Arial"/>
                    <a:ea typeface="Arial"/>
                    <a:cs typeface="Arial"/>
                    <a:sym typeface="Arial"/>
                  </a:rPr>
                  <a:t>(Gradient Exploding)</a:t>
                </a:r>
                <a:r>
                  <a:rPr lang="zh-TW" altLang="zh-TW" sz="1100" b="0" i="0" u="none" strike="noStrike" kern="1200" cap="none" dirty="0" smtClean="0">
                    <a:solidFill>
                      <a:schemeClr val="dk1"/>
                    </a:solidFill>
                    <a:effectLst/>
                    <a:latin typeface="Arial"/>
                    <a:ea typeface="Arial"/>
                    <a:cs typeface="Arial"/>
                    <a:sym typeface="Arial"/>
                  </a:rPr>
                  <a:t>或是梯度消失</a:t>
                </a:r>
                <a:r>
                  <a:rPr lang="en-US" altLang="zh-TW" sz="1100" b="0" i="0" u="none" strike="noStrike" kern="1200" cap="none" dirty="0" smtClean="0">
                    <a:solidFill>
                      <a:schemeClr val="dk1"/>
                    </a:solidFill>
                    <a:effectLst/>
                    <a:latin typeface="Arial"/>
                    <a:ea typeface="Arial"/>
                    <a:cs typeface="Arial"/>
                    <a:sym typeface="Arial"/>
                  </a:rPr>
                  <a:t>(Gradient Vanishing)</a:t>
                </a:r>
                <a:r>
                  <a:rPr lang="zh-TW" altLang="zh-TW" sz="1100" b="0" i="0" u="none" strike="noStrike" kern="1200" cap="none" dirty="0" smtClean="0">
                    <a:solidFill>
                      <a:schemeClr val="dk1"/>
                    </a:solidFill>
                    <a:effectLst/>
                    <a:latin typeface="Arial"/>
                    <a:ea typeface="Arial"/>
                    <a:cs typeface="Arial"/>
                    <a:sym typeface="Arial"/>
                  </a:rPr>
                  <a:t>的問題，即隨著時序的增加，權重的更新大到無法處理的地步，稱為梯度爆炸；權重的更新小到趨近於</a:t>
                </a:r>
                <a:r>
                  <a:rPr lang="en-US" altLang="zh-TW" sz="1100" b="0" i="0" u="none" strike="noStrike" kern="1200" cap="none" dirty="0" smtClean="0">
                    <a:solidFill>
                      <a:schemeClr val="dk1"/>
                    </a:solidFill>
                    <a:effectLst/>
                    <a:latin typeface="Arial"/>
                    <a:ea typeface="Arial"/>
                    <a:cs typeface="Arial"/>
                    <a:sym typeface="Arial"/>
                  </a:rPr>
                  <a:t>0</a:t>
                </a:r>
                <a:r>
                  <a:rPr lang="zh-TW" altLang="zh-TW" sz="1100" b="0" i="0" u="none" strike="noStrike" kern="1200" cap="none" dirty="0" smtClean="0">
                    <a:solidFill>
                      <a:schemeClr val="dk1"/>
                    </a:solidFill>
                    <a:effectLst/>
                    <a:latin typeface="Arial"/>
                    <a:ea typeface="Arial"/>
                    <a:cs typeface="Arial"/>
                    <a:sym typeface="Arial"/>
                  </a:rPr>
                  <a:t>，稱為梯度消失，使得神經網路只記得最近發生的事情，而時間較久前的結果已經遺忘。</a:t>
                </a:r>
              </a:p>
              <a:p>
                <a:r>
                  <a:rPr lang="zh-TW" altLang="zh-TW" sz="1100" b="1" i="0" u="none" strike="noStrike" kern="1200" cap="none" dirty="0" smtClean="0">
                    <a:solidFill>
                      <a:schemeClr val="dk1"/>
                    </a:solidFill>
                    <a:effectLst/>
                    <a:latin typeface="Arial"/>
                    <a:ea typeface="Arial"/>
                    <a:cs typeface="Arial"/>
                    <a:sym typeface="Arial"/>
                  </a:rPr>
                  <a:t>長短期記憶</a:t>
                </a:r>
                <a:r>
                  <a:rPr lang="en-US" altLang="zh-TW" sz="1100" b="1" i="0" u="none" strike="noStrike" kern="1200" cap="none" dirty="0" smtClean="0">
                    <a:solidFill>
                      <a:schemeClr val="dk1"/>
                    </a:solidFill>
                    <a:effectLst/>
                    <a:latin typeface="Arial"/>
                    <a:ea typeface="Arial"/>
                    <a:cs typeface="Arial"/>
                    <a:sym typeface="Arial"/>
                  </a:rPr>
                  <a:t>(Long Short-Term Memory</a:t>
                </a:r>
                <a:r>
                  <a:rPr lang="zh-TW" altLang="zh-TW" sz="1100" b="1" i="0" u="none" strike="noStrike" kern="1200" cap="none" dirty="0" smtClean="0">
                    <a:solidFill>
                      <a:schemeClr val="dk1"/>
                    </a:solidFill>
                    <a:effectLst/>
                    <a:latin typeface="Arial"/>
                    <a:ea typeface="Arial"/>
                    <a:cs typeface="Arial"/>
                    <a:sym typeface="Arial"/>
                  </a:rPr>
                  <a:t>，</a:t>
                </a:r>
                <a:r>
                  <a:rPr lang="en-US" altLang="zh-TW" sz="1100" b="1" i="0" u="none" strike="noStrike" kern="1200" cap="none" dirty="0" smtClean="0">
                    <a:solidFill>
                      <a:schemeClr val="dk1"/>
                    </a:solidFill>
                    <a:effectLst/>
                    <a:latin typeface="Arial"/>
                    <a:ea typeface="Arial"/>
                    <a:cs typeface="Arial"/>
                    <a:sym typeface="Arial"/>
                  </a:rPr>
                  <a:t>LSTM)</a:t>
                </a:r>
                <a:endParaRPr lang="zh-TW" altLang="zh-TW" sz="1100" b="1" i="0" u="none" strike="noStrike" kern="1200" cap="none" dirty="0" smtClean="0">
                  <a:solidFill>
                    <a:schemeClr val="dk1"/>
                  </a:solidFill>
                  <a:effectLst/>
                  <a:latin typeface="Arial"/>
                  <a:ea typeface="Arial"/>
                  <a:cs typeface="Arial"/>
                  <a:sym typeface="Arial"/>
                </a:endParaRPr>
              </a:p>
              <a:p>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是一種時間遞歸神經網路，由於傳統的</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存在梯度消失問題，在進行梯度下降法時，修正量隨著時間傳遞而衰減，導致參數無法被更新，神經網路不能訓練到最好，但是</a:t>
                </a:r>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能做到更好地掌握長時序的依賴。</a:t>
                </a:r>
                <a:r>
                  <a:rPr lang="en-US" altLang="zh-TW" sz="1100" b="0" i="0" u="none" strike="noStrike" kern="1200" cap="none" dirty="0" err="1" smtClean="0">
                    <a:solidFill>
                      <a:schemeClr val="dk1"/>
                    </a:solidFill>
                    <a:effectLst/>
                    <a:latin typeface="Arial"/>
                    <a:ea typeface="Arial"/>
                    <a:cs typeface="Arial"/>
                    <a:sym typeface="Arial"/>
                  </a:rPr>
                  <a:t>Hochreiter</a:t>
                </a:r>
                <a:r>
                  <a:rPr lang="zh-TW" altLang="zh-TW" sz="1100" b="0" i="0" u="none" strike="noStrike" kern="1200" cap="none" dirty="0" smtClean="0">
                    <a:solidFill>
                      <a:schemeClr val="dk1"/>
                    </a:solidFill>
                    <a:effectLst/>
                    <a:latin typeface="Arial"/>
                    <a:ea typeface="Arial"/>
                    <a:cs typeface="Arial"/>
                    <a:sym typeface="Arial"/>
                  </a:rPr>
                  <a:t>與</a:t>
                </a:r>
                <a:r>
                  <a:rPr lang="en-US" altLang="zh-TW" sz="1100" b="0" i="0" u="none" strike="noStrike" kern="1200" cap="none" dirty="0" err="1" smtClean="0">
                    <a:solidFill>
                      <a:schemeClr val="dk1"/>
                    </a:solidFill>
                    <a:effectLst/>
                    <a:latin typeface="Arial"/>
                    <a:ea typeface="Arial"/>
                    <a:cs typeface="Arial"/>
                    <a:sym typeface="Arial"/>
                  </a:rPr>
                  <a:t>Schmidhuber</a:t>
                </a:r>
                <a:r>
                  <a:rPr lang="en-US" altLang="zh-TW" sz="1100" b="0" i="0" u="none" strike="noStrike" kern="1200" cap="none" dirty="0" smtClean="0">
                    <a:solidFill>
                      <a:schemeClr val="dk1"/>
                    </a:solidFill>
                    <a:effectLst/>
                    <a:latin typeface="Arial"/>
                    <a:ea typeface="Arial"/>
                    <a:cs typeface="Arial"/>
                    <a:sym typeface="Arial"/>
                  </a:rPr>
                  <a:t>[5]</a:t>
                </a:r>
                <a:r>
                  <a:rPr lang="zh-TW" altLang="zh-TW" sz="1100" b="0" i="0" u="none" strike="noStrike" kern="1200" cap="none" dirty="0" smtClean="0">
                    <a:solidFill>
                      <a:schemeClr val="dk1"/>
                    </a:solidFill>
                    <a:effectLst/>
                    <a:latin typeface="Arial"/>
                    <a:ea typeface="Arial"/>
                    <a:cs typeface="Arial"/>
                    <a:sym typeface="Arial"/>
                  </a:rPr>
                  <a:t>提出了</a:t>
                </a:r>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這個架構來解決此問題，與</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相比複雜許多，包含有三個閘：輸入閘</a:t>
                </a:r>
                <a:r>
                  <a:rPr lang="en-US" altLang="zh-TW" sz="1100" b="0" i="0" u="none" strike="noStrike" kern="1200" cap="none" dirty="0" smtClean="0">
                    <a:solidFill>
                      <a:schemeClr val="dk1"/>
                    </a:solidFill>
                    <a:effectLst/>
                    <a:latin typeface="Arial"/>
                    <a:ea typeface="Arial"/>
                    <a:cs typeface="Arial"/>
                    <a:sym typeface="Arial"/>
                  </a:rPr>
                  <a:t>(Input Gate)</a:t>
                </a:r>
                <a:r>
                  <a:rPr lang="zh-TW" altLang="zh-TW" sz="1100" b="0" i="0" u="none" strike="noStrike" kern="1200" cap="none" dirty="0" smtClean="0">
                    <a:solidFill>
                      <a:schemeClr val="dk1"/>
                    </a:solidFill>
                    <a:effectLst/>
                    <a:latin typeface="Arial"/>
                    <a:ea typeface="Arial"/>
                    <a:cs typeface="Arial"/>
                    <a:sym typeface="Arial"/>
                  </a:rPr>
                  <a:t>、輸出閘</a:t>
                </a:r>
                <a:r>
                  <a:rPr lang="en-US" altLang="zh-TW" sz="1100" b="0" i="0" u="none" strike="noStrike" kern="1200" cap="none" dirty="0" smtClean="0">
                    <a:solidFill>
                      <a:schemeClr val="dk1"/>
                    </a:solidFill>
                    <a:effectLst/>
                    <a:latin typeface="Arial"/>
                    <a:ea typeface="Arial"/>
                    <a:cs typeface="Arial"/>
                    <a:sym typeface="Arial"/>
                  </a:rPr>
                  <a:t>(Output Gate)</a:t>
                </a:r>
                <a:r>
                  <a:rPr lang="zh-TW" altLang="zh-TW" sz="1100" b="0" i="0" u="none" strike="noStrike" kern="1200" cap="none" dirty="0" smtClean="0">
                    <a:solidFill>
                      <a:schemeClr val="dk1"/>
                    </a:solidFill>
                    <a:effectLst/>
                    <a:latin typeface="Arial"/>
                    <a:ea typeface="Arial"/>
                    <a:cs typeface="Arial"/>
                    <a:sym typeface="Arial"/>
                  </a:rPr>
                  <a:t>、及遺忘閘</a:t>
                </a:r>
                <a:r>
                  <a:rPr lang="en-US" altLang="zh-TW" sz="1100" b="0" i="0" u="none" strike="noStrike" kern="1200" cap="none" dirty="0" smtClean="0">
                    <a:solidFill>
                      <a:schemeClr val="dk1"/>
                    </a:solidFill>
                    <a:effectLst/>
                    <a:latin typeface="Arial"/>
                    <a:ea typeface="Arial"/>
                    <a:cs typeface="Arial"/>
                    <a:sym typeface="Arial"/>
                  </a:rPr>
                  <a:t>(Forget Gate)</a:t>
                </a:r>
                <a:r>
                  <a:rPr lang="zh-TW" altLang="zh-TW" sz="1100" b="0" i="0" u="none" strike="noStrike" kern="1200" cap="none" dirty="0" smtClean="0">
                    <a:solidFill>
                      <a:schemeClr val="dk1"/>
                    </a:solidFill>
                    <a:effectLst/>
                    <a:latin typeface="Arial"/>
                    <a:ea typeface="Arial"/>
                    <a:cs typeface="Arial"/>
                    <a:sym typeface="Arial"/>
                  </a:rPr>
                  <a:t>，並有一記憶單元</a:t>
                </a:r>
                <a:r>
                  <a:rPr lang="en-US" altLang="zh-TW" sz="1100" b="0" i="0" u="none" strike="noStrike" kern="1200" cap="none" dirty="0" smtClean="0">
                    <a:solidFill>
                      <a:schemeClr val="dk1"/>
                    </a:solidFill>
                    <a:effectLst/>
                    <a:latin typeface="Arial"/>
                    <a:ea typeface="Arial"/>
                    <a:cs typeface="Arial"/>
                    <a:sym typeface="Arial"/>
                  </a:rPr>
                  <a:t>(Memory Cell)</a:t>
                </a:r>
                <a:r>
                  <a:rPr lang="zh-TW" altLang="zh-TW" sz="1100" b="0" i="0" u="none" strike="noStrike" kern="1200" cap="none" dirty="0" smtClean="0">
                    <a:solidFill>
                      <a:schemeClr val="dk1"/>
                    </a:solidFill>
                    <a:effectLst/>
                    <a:latin typeface="Arial"/>
                    <a:ea typeface="Arial"/>
                    <a:cs typeface="Arial"/>
                    <a:sym typeface="Arial"/>
                  </a:rPr>
                  <a:t>，以閘</a:t>
                </a:r>
                <a:r>
                  <a:rPr lang="en-US" altLang="zh-TW" sz="1100" b="0" i="0" u="none" strike="noStrike" kern="1200" cap="none" dirty="0" smtClean="0">
                    <a:solidFill>
                      <a:schemeClr val="dk1"/>
                    </a:solidFill>
                    <a:effectLst/>
                    <a:latin typeface="Arial"/>
                    <a:ea typeface="Arial"/>
                    <a:cs typeface="Arial"/>
                    <a:sym typeface="Arial"/>
                  </a:rPr>
                  <a:t>(Gate)</a:t>
                </a:r>
                <a:r>
                  <a:rPr lang="zh-TW" altLang="zh-TW" sz="1100" b="0" i="0" u="none" strike="noStrike" kern="1200" cap="none" dirty="0" smtClean="0">
                    <a:solidFill>
                      <a:schemeClr val="dk1"/>
                    </a:solidFill>
                    <a:effectLst/>
                    <a:latin typeface="Arial"/>
                    <a:ea typeface="Arial"/>
                    <a:cs typeface="Arial"/>
                    <a:sym typeface="Arial"/>
                  </a:rPr>
                  <a:t>的概念，去控制訊息加入到記憶單元和從記憶單元中移除，因此這三個開關是用來保護和控制記憶狀態，他們有各自的權重，會依據輸入資料經過權重計算之後，來決定每個開關的開啟或關閉。</a:t>
                </a:r>
              </a:p>
              <a:p>
                <a:r>
                  <a:rPr lang="zh-TW" altLang="zh-TW" sz="1100" b="0" i="0" u="none" strike="noStrike" kern="1200" cap="none" dirty="0" smtClean="0">
                    <a:solidFill>
                      <a:schemeClr val="dk1"/>
                    </a:solidFill>
                    <a:effectLst/>
                    <a:latin typeface="Arial"/>
                    <a:ea typeface="Arial"/>
                    <a:cs typeface="Arial"/>
                    <a:sym typeface="Arial"/>
                  </a:rPr>
                  <a:t>在標準的</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中，重複使用的神經元只是一個非常簡單的結構，例如一個</a:t>
                </a:r>
                <a:r>
                  <a:rPr lang="en-US" altLang="zh-TW" sz="1100" b="0" i="0" u="none" strike="noStrike" kern="1200" cap="none" dirty="0" smtClean="0">
                    <a:solidFill>
                      <a:schemeClr val="dk1"/>
                    </a:solidFill>
                    <a:effectLst/>
                    <a:latin typeface="Arial"/>
                    <a:ea typeface="Arial"/>
                    <a:cs typeface="Arial"/>
                    <a:sym typeface="Arial"/>
                  </a:rPr>
                  <a:t> </a:t>
                </a:r>
                <a:r>
                  <a:rPr lang="en-US" altLang="zh-TW" sz="1100" b="0" i="0" u="none" strike="noStrike" kern="1200" cap="none" dirty="0" err="1" smtClean="0">
                    <a:solidFill>
                      <a:schemeClr val="dk1"/>
                    </a:solidFill>
                    <a:effectLst/>
                    <a:latin typeface="Arial"/>
                    <a:ea typeface="Arial"/>
                    <a:cs typeface="Arial"/>
                    <a:sym typeface="Arial"/>
                  </a:rPr>
                  <a:t>tanh</a:t>
                </a:r>
                <a:r>
                  <a:rPr lang="zh-TW" altLang="zh-TW" sz="1100" b="0" i="0" u="none" strike="noStrike" kern="1200" cap="none" dirty="0" smtClean="0">
                    <a:solidFill>
                      <a:schemeClr val="dk1"/>
                    </a:solidFill>
                    <a:effectLst/>
                    <a:latin typeface="Arial"/>
                    <a:ea typeface="Arial"/>
                    <a:cs typeface="Arial"/>
                    <a:sym typeface="Arial"/>
                  </a:rPr>
                  <a:t>層，如圖 </a:t>
                </a:r>
                <a:r>
                  <a:rPr lang="en-US" altLang="zh-TW" sz="1100" b="0" i="0" u="none" strike="noStrike" kern="1200" cap="none" dirty="0" smtClean="0">
                    <a:solidFill>
                      <a:schemeClr val="dk1"/>
                    </a:solidFill>
                    <a:effectLst/>
                    <a:latin typeface="Arial"/>
                    <a:ea typeface="Arial"/>
                    <a:cs typeface="Arial"/>
                    <a:sym typeface="Arial"/>
                  </a:rPr>
                  <a:t>7</a:t>
                </a:r>
                <a:r>
                  <a:rPr lang="zh-TW" altLang="zh-TW" sz="1100" b="0" i="0" u="none" strike="noStrike" kern="1200" cap="none" dirty="0" smtClean="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100" b="0" i="0" u="none" strike="noStrike" kern="1200" cap="none" dirty="0">
                  <a:solidFill>
                    <a:schemeClr val="dk1"/>
                  </a:solidFill>
                  <a:effectLst/>
                  <a:latin typeface="Arial"/>
                  <a:ea typeface="Arial"/>
                  <a:cs typeface="Arial"/>
                  <a:sym typeface="Arial"/>
                </a:endParaRP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100" b="0" i="0" u="none" strike="noStrike" kern="1200" cap="none" dirty="0" smtClean="0">
                    <a:solidFill>
                      <a:schemeClr val="dk1"/>
                    </a:solidFill>
                    <a:effectLst/>
                    <a:latin typeface="Arial"/>
                    <a:ea typeface="Arial"/>
                    <a:cs typeface="Arial"/>
                    <a:sym typeface="Arial"/>
                  </a:rPr>
                  <a:t>在深度學習中，</a:t>
                </a:r>
                <a:r>
                  <a:rPr lang="en-US" altLang="zh-TW" sz="1100" b="0" i="0" u="none" strike="noStrike" kern="1200" cap="none" dirty="0">
                    <a:solidFill>
                      <a:schemeClr val="dk1"/>
                    </a:solidFill>
                    <a:effectLst/>
                    <a:latin typeface="Arial"/>
                    <a:ea typeface="Arial"/>
                    <a:cs typeface="Arial"/>
                    <a:sym typeface="Arial"/>
                  </a:rPr>
                  <a:t>RNN</a:t>
                </a:r>
                <a:r>
                  <a:rPr lang="zh-TW" altLang="zh-TW" sz="1100" b="0" i="0" u="none" strike="noStrike" kern="1200" cap="none" dirty="0">
                    <a:solidFill>
                      <a:schemeClr val="dk1"/>
                    </a:solidFill>
                    <a:effectLst/>
                    <a:latin typeface="Arial"/>
                    <a:ea typeface="Arial"/>
                    <a:cs typeface="Arial"/>
                    <a:sym typeface="Arial"/>
                  </a:rPr>
                  <a:t>的目的在於處理與時間序列有關的資料，例如預測句子的下一個詞是甚麼，與一般神經網路不同的是，強調資料的輸入存在相依性，而不是互相獨立的，因此透過網路中的循環特性，讓當前的輸出必須考慮到上一次的輸出結果，就像是網路中有了「記憶」，會依照過往的記憶決定接下來的輸出結果，如圖 </a:t>
                </a:r>
                <a:r>
                  <a:rPr lang="en-US" altLang="zh-TW" sz="1100" b="0" i="0" u="none" strike="noStrike" kern="1200" cap="none" dirty="0">
                    <a:solidFill>
                      <a:schemeClr val="dk1"/>
                    </a:solidFill>
                    <a:effectLst/>
                    <a:latin typeface="Arial"/>
                    <a:ea typeface="Arial"/>
                    <a:cs typeface="Arial"/>
                    <a:sym typeface="Arial"/>
                  </a:rPr>
                  <a:t>6</a:t>
                </a:r>
                <a:r>
                  <a:rPr lang="zh-TW" altLang="zh-TW" sz="1100" b="0" i="0" u="none" strike="noStrike" kern="1200" cap="none" dirty="0">
                    <a:solidFill>
                      <a:schemeClr val="dk1"/>
                    </a:solidFill>
                    <a:effectLst/>
                    <a:latin typeface="Arial"/>
                    <a:ea typeface="Arial"/>
                    <a:cs typeface="Arial"/>
                    <a:sym typeface="Arial"/>
                  </a:rPr>
                  <a:t>，將一個</a:t>
                </a:r>
                <a:r>
                  <a:rPr lang="en-US" altLang="zh-TW" sz="1100" b="0" i="0" u="none" strike="noStrike" kern="1200" cap="none" dirty="0">
                    <a:solidFill>
                      <a:schemeClr val="dk1"/>
                    </a:solidFill>
                    <a:effectLst/>
                    <a:latin typeface="Arial"/>
                    <a:ea typeface="Arial"/>
                    <a:cs typeface="Arial"/>
                    <a:sym typeface="Arial"/>
                  </a:rPr>
                  <a:t>RNN</a:t>
                </a:r>
                <a:r>
                  <a:rPr lang="zh-TW" altLang="zh-TW" sz="1100" b="0" i="0" u="none" strike="noStrike" kern="1200" cap="none" dirty="0">
                    <a:solidFill>
                      <a:schemeClr val="dk1"/>
                    </a:solidFill>
                    <a:effectLst/>
                    <a:latin typeface="Arial"/>
                    <a:ea typeface="Arial"/>
                    <a:cs typeface="Arial"/>
                    <a:sym typeface="Arial"/>
                  </a:rPr>
                  <a:t>展開，可看成時序資料由左往右輸入，</a:t>
                </a:r>
                <a:r>
                  <a:rPr lang="en-US" altLang="zh-TW" sz="1100" b="0" i="0" u="none" strike="noStrike" kern="1200" cap="none">
                    <a:solidFill>
                      <a:schemeClr val="dk1"/>
                    </a:solidFill>
                    <a:effectLst/>
                    <a:latin typeface="Arial"/>
                    <a:ea typeface="Arial"/>
                    <a:cs typeface="Arial"/>
                    <a:sym typeface="Arial"/>
                  </a:rPr>
                  <a:t>𝑥</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0</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𝑥</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1</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𝑥</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2</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𝑥</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𝑡</a:t>
                </a:r>
                <a:r>
                  <a:rPr lang="zh-TW" altLang="zh-TW" sz="1100" b="0" i="0" u="none" strike="noStrike" kern="1200" cap="none" dirty="0">
                    <a:solidFill>
                      <a:schemeClr val="dk1"/>
                    </a:solidFill>
                    <a:effectLst/>
                    <a:latin typeface="Arial"/>
                    <a:ea typeface="Arial"/>
                    <a:cs typeface="Arial"/>
                    <a:sym typeface="Arial"/>
                  </a:rPr>
                  <a:t>代表每個時序的輸入資料，</a:t>
                </a:r>
                <a:r>
                  <a:rPr lang="en-US" altLang="zh-TW" sz="1100" b="0" i="0" u="none" strike="noStrike" kern="1200" cap="none">
                    <a:solidFill>
                      <a:schemeClr val="dk1"/>
                    </a:solidFill>
                    <a:effectLst/>
                    <a:latin typeface="Arial"/>
                    <a:ea typeface="Arial"/>
                    <a:cs typeface="Arial"/>
                    <a:sym typeface="Arial"/>
                  </a:rPr>
                  <a:t>ℎ</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0</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ℎ</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1</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ℎ</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2</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ℎ</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𝑡</a:t>
                </a:r>
                <a:r>
                  <a:rPr lang="zh-TW" altLang="zh-TW" sz="1100" b="0" i="0" u="none" strike="noStrike" kern="1200" cap="none" dirty="0">
                    <a:solidFill>
                      <a:schemeClr val="dk1"/>
                    </a:solidFill>
                    <a:effectLst/>
                    <a:latin typeface="Arial"/>
                    <a:ea typeface="Arial"/>
                    <a:cs typeface="Arial"/>
                    <a:sym typeface="Arial"/>
                  </a:rPr>
                  <a:t>代表每個時序的輸出，</a:t>
                </a:r>
                <a:r>
                  <a:rPr lang="en-US" altLang="zh-TW" sz="1100" b="0" i="0" u="none" strike="noStrike" kern="1200" cap="none" dirty="0">
                    <a:solidFill>
                      <a:schemeClr val="dk1"/>
                    </a:solidFill>
                    <a:effectLst/>
                    <a:latin typeface="Arial"/>
                    <a:ea typeface="Arial"/>
                    <a:cs typeface="Arial"/>
                    <a:sym typeface="Arial"/>
                  </a:rPr>
                  <a:t>t</a:t>
                </a:r>
                <a:r>
                  <a:rPr lang="zh-TW" altLang="zh-TW" sz="1100" b="0" i="0" u="none" strike="noStrike" kern="1200" cap="none" dirty="0">
                    <a:solidFill>
                      <a:schemeClr val="dk1"/>
                    </a:solidFill>
                    <a:effectLst/>
                    <a:latin typeface="Arial"/>
                    <a:ea typeface="Arial"/>
                    <a:cs typeface="Arial"/>
                    <a:sym typeface="Arial"/>
                  </a:rPr>
                  <a:t>表示輸入的時間</a:t>
                </a:r>
                <a:r>
                  <a:rPr lang="zh-TW" altLang="zh-TW" sz="1100" b="0" i="0" u="none" strike="noStrike" kern="1200" cap="none" dirty="0" smtClean="0">
                    <a:solidFill>
                      <a:schemeClr val="dk1"/>
                    </a:solidFill>
                    <a:effectLst/>
                    <a:latin typeface="Arial"/>
                    <a:ea typeface="Arial"/>
                    <a:cs typeface="Arial"/>
                    <a:sym typeface="Arial"/>
                  </a:rPr>
                  <a:t>。</a:t>
                </a:r>
                <a:endParaRPr lang="en-US" altLang="zh-TW" sz="1100" b="0" i="0" u="none" strike="noStrike" kern="1200" cap="none" dirty="0" smtClean="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100" b="0" i="0" u="none" strike="noStrike" kern="1200" cap="none" dirty="0" smtClean="0">
                    <a:solidFill>
                      <a:schemeClr val="dk1"/>
                    </a:solidFill>
                    <a:effectLst/>
                    <a:latin typeface="Arial"/>
                    <a:ea typeface="Arial"/>
                    <a:cs typeface="Arial"/>
                    <a:sym typeface="Arial"/>
                  </a:rPr>
                  <a:t>理論上此架構可以處理任何長度的時序性資料，然而實際上在訓練時所用的倒傳遞演算法，會讓此架構產生梯度爆炸</a:t>
                </a:r>
                <a:r>
                  <a:rPr lang="en-US" altLang="zh-TW" sz="1100" b="0" i="0" u="none" strike="noStrike" kern="1200" cap="none" dirty="0" smtClean="0">
                    <a:solidFill>
                      <a:schemeClr val="dk1"/>
                    </a:solidFill>
                    <a:effectLst/>
                    <a:latin typeface="Arial"/>
                    <a:ea typeface="Arial"/>
                    <a:cs typeface="Arial"/>
                    <a:sym typeface="Arial"/>
                  </a:rPr>
                  <a:t>(Gradient Exploding)</a:t>
                </a:r>
                <a:r>
                  <a:rPr lang="zh-TW" altLang="zh-TW" sz="1100" b="0" i="0" u="none" strike="noStrike" kern="1200" cap="none" dirty="0" smtClean="0">
                    <a:solidFill>
                      <a:schemeClr val="dk1"/>
                    </a:solidFill>
                    <a:effectLst/>
                    <a:latin typeface="Arial"/>
                    <a:ea typeface="Arial"/>
                    <a:cs typeface="Arial"/>
                    <a:sym typeface="Arial"/>
                  </a:rPr>
                  <a:t>或是梯度消失</a:t>
                </a:r>
                <a:r>
                  <a:rPr lang="en-US" altLang="zh-TW" sz="1100" b="0" i="0" u="none" strike="noStrike" kern="1200" cap="none" dirty="0" smtClean="0">
                    <a:solidFill>
                      <a:schemeClr val="dk1"/>
                    </a:solidFill>
                    <a:effectLst/>
                    <a:latin typeface="Arial"/>
                    <a:ea typeface="Arial"/>
                    <a:cs typeface="Arial"/>
                    <a:sym typeface="Arial"/>
                  </a:rPr>
                  <a:t>(Gradient Vanishing)</a:t>
                </a:r>
                <a:r>
                  <a:rPr lang="zh-TW" altLang="zh-TW" sz="1100" b="0" i="0" u="none" strike="noStrike" kern="1200" cap="none" dirty="0" smtClean="0">
                    <a:solidFill>
                      <a:schemeClr val="dk1"/>
                    </a:solidFill>
                    <a:effectLst/>
                    <a:latin typeface="Arial"/>
                    <a:ea typeface="Arial"/>
                    <a:cs typeface="Arial"/>
                    <a:sym typeface="Arial"/>
                  </a:rPr>
                  <a:t>的問題，即隨著時序的增加，權重的更新大到無法處理的地步，稱為梯度爆炸；權重的更新小到趨近於</a:t>
                </a:r>
                <a:r>
                  <a:rPr lang="en-US" altLang="zh-TW" sz="1100" b="0" i="0" u="none" strike="noStrike" kern="1200" cap="none" dirty="0" smtClean="0">
                    <a:solidFill>
                      <a:schemeClr val="dk1"/>
                    </a:solidFill>
                    <a:effectLst/>
                    <a:latin typeface="Arial"/>
                    <a:ea typeface="Arial"/>
                    <a:cs typeface="Arial"/>
                    <a:sym typeface="Arial"/>
                  </a:rPr>
                  <a:t>0</a:t>
                </a:r>
                <a:r>
                  <a:rPr lang="zh-TW" altLang="zh-TW" sz="1100" b="0" i="0" u="none" strike="noStrike" kern="1200" cap="none" dirty="0" smtClean="0">
                    <a:solidFill>
                      <a:schemeClr val="dk1"/>
                    </a:solidFill>
                    <a:effectLst/>
                    <a:latin typeface="Arial"/>
                    <a:ea typeface="Arial"/>
                    <a:cs typeface="Arial"/>
                    <a:sym typeface="Arial"/>
                  </a:rPr>
                  <a:t>，稱為梯度消失，使得神經網路只記得最近發生的事情，而時間較久前的結果已經遺忘。</a:t>
                </a:r>
              </a:p>
              <a:p>
                <a:r>
                  <a:rPr lang="zh-TW" altLang="zh-TW" sz="1100" b="1" i="0" u="none" strike="noStrike" kern="1200" cap="none" dirty="0" smtClean="0">
                    <a:solidFill>
                      <a:schemeClr val="dk1"/>
                    </a:solidFill>
                    <a:effectLst/>
                    <a:latin typeface="Arial"/>
                    <a:ea typeface="Arial"/>
                    <a:cs typeface="Arial"/>
                    <a:sym typeface="Arial"/>
                  </a:rPr>
                  <a:t>長短期記憶</a:t>
                </a:r>
                <a:r>
                  <a:rPr lang="en-US" altLang="zh-TW" sz="1100" b="1" i="0" u="none" strike="noStrike" kern="1200" cap="none" dirty="0" smtClean="0">
                    <a:solidFill>
                      <a:schemeClr val="dk1"/>
                    </a:solidFill>
                    <a:effectLst/>
                    <a:latin typeface="Arial"/>
                    <a:ea typeface="Arial"/>
                    <a:cs typeface="Arial"/>
                    <a:sym typeface="Arial"/>
                  </a:rPr>
                  <a:t>(Long Short-Term Memory</a:t>
                </a:r>
                <a:r>
                  <a:rPr lang="zh-TW" altLang="zh-TW" sz="1100" b="1" i="0" u="none" strike="noStrike" kern="1200" cap="none" dirty="0" smtClean="0">
                    <a:solidFill>
                      <a:schemeClr val="dk1"/>
                    </a:solidFill>
                    <a:effectLst/>
                    <a:latin typeface="Arial"/>
                    <a:ea typeface="Arial"/>
                    <a:cs typeface="Arial"/>
                    <a:sym typeface="Arial"/>
                  </a:rPr>
                  <a:t>，</a:t>
                </a:r>
                <a:r>
                  <a:rPr lang="en-US" altLang="zh-TW" sz="1100" b="1" i="0" u="none" strike="noStrike" kern="1200" cap="none" dirty="0" smtClean="0">
                    <a:solidFill>
                      <a:schemeClr val="dk1"/>
                    </a:solidFill>
                    <a:effectLst/>
                    <a:latin typeface="Arial"/>
                    <a:ea typeface="Arial"/>
                    <a:cs typeface="Arial"/>
                    <a:sym typeface="Arial"/>
                  </a:rPr>
                  <a:t>LSTM)</a:t>
                </a:r>
                <a:endParaRPr lang="zh-TW" altLang="zh-TW" sz="1100" b="1" i="0" u="none" strike="noStrike" kern="1200" cap="none" dirty="0" smtClean="0">
                  <a:solidFill>
                    <a:schemeClr val="dk1"/>
                  </a:solidFill>
                  <a:effectLst/>
                  <a:latin typeface="Arial"/>
                  <a:ea typeface="Arial"/>
                  <a:cs typeface="Arial"/>
                  <a:sym typeface="Arial"/>
                </a:endParaRPr>
              </a:p>
              <a:p>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是一種時間遞歸神經網路，由於傳統的</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存在梯度消失問題，在進行梯度下降法時，修正量隨著時間傳遞而衰減，導致參數無法被更新，神經網路不能訓練到最好，但是</a:t>
                </a:r>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能做到更好地掌握長時序的依賴。</a:t>
                </a:r>
                <a:r>
                  <a:rPr lang="en-US" altLang="zh-TW" sz="1100" b="0" i="0" u="none" strike="noStrike" kern="1200" cap="none" dirty="0" err="1" smtClean="0">
                    <a:solidFill>
                      <a:schemeClr val="dk1"/>
                    </a:solidFill>
                    <a:effectLst/>
                    <a:latin typeface="Arial"/>
                    <a:ea typeface="Arial"/>
                    <a:cs typeface="Arial"/>
                    <a:sym typeface="Arial"/>
                  </a:rPr>
                  <a:t>Hochreiter</a:t>
                </a:r>
                <a:r>
                  <a:rPr lang="zh-TW" altLang="zh-TW" sz="1100" b="0" i="0" u="none" strike="noStrike" kern="1200" cap="none" dirty="0" smtClean="0">
                    <a:solidFill>
                      <a:schemeClr val="dk1"/>
                    </a:solidFill>
                    <a:effectLst/>
                    <a:latin typeface="Arial"/>
                    <a:ea typeface="Arial"/>
                    <a:cs typeface="Arial"/>
                    <a:sym typeface="Arial"/>
                  </a:rPr>
                  <a:t>與</a:t>
                </a:r>
                <a:r>
                  <a:rPr lang="en-US" altLang="zh-TW" sz="1100" b="0" i="0" u="none" strike="noStrike" kern="1200" cap="none" dirty="0" err="1" smtClean="0">
                    <a:solidFill>
                      <a:schemeClr val="dk1"/>
                    </a:solidFill>
                    <a:effectLst/>
                    <a:latin typeface="Arial"/>
                    <a:ea typeface="Arial"/>
                    <a:cs typeface="Arial"/>
                    <a:sym typeface="Arial"/>
                  </a:rPr>
                  <a:t>Schmidhuber</a:t>
                </a:r>
                <a:r>
                  <a:rPr lang="en-US" altLang="zh-TW" sz="1100" b="0" i="0" u="none" strike="noStrike" kern="1200" cap="none" dirty="0" smtClean="0">
                    <a:solidFill>
                      <a:schemeClr val="dk1"/>
                    </a:solidFill>
                    <a:effectLst/>
                    <a:latin typeface="Arial"/>
                    <a:ea typeface="Arial"/>
                    <a:cs typeface="Arial"/>
                    <a:sym typeface="Arial"/>
                  </a:rPr>
                  <a:t>[5]</a:t>
                </a:r>
                <a:r>
                  <a:rPr lang="zh-TW" altLang="zh-TW" sz="1100" b="0" i="0" u="none" strike="noStrike" kern="1200" cap="none" dirty="0" smtClean="0">
                    <a:solidFill>
                      <a:schemeClr val="dk1"/>
                    </a:solidFill>
                    <a:effectLst/>
                    <a:latin typeface="Arial"/>
                    <a:ea typeface="Arial"/>
                    <a:cs typeface="Arial"/>
                    <a:sym typeface="Arial"/>
                  </a:rPr>
                  <a:t>提出了</a:t>
                </a:r>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這個架構來解決此問題，與</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相比複雜許多，包含有三個閘：輸入閘</a:t>
                </a:r>
                <a:r>
                  <a:rPr lang="en-US" altLang="zh-TW" sz="1100" b="0" i="0" u="none" strike="noStrike" kern="1200" cap="none" dirty="0" smtClean="0">
                    <a:solidFill>
                      <a:schemeClr val="dk1"/>
                    </a:solidFill>
                    <a:effectLst/>
                    <a:latin typeface="Arial"/>
                    <a:ea typeface="Arial"/>
                    <a:cs typeface="Arial"/>
                    <a:sym typeface="Arial"/>
                  </a:rPr>
                  <a:t>(Input Gate)</a:t>
                </a:r>
                <a:r>
                  <a:rPr lang="zh-TW" altLang="zh-TW" sz="1100" b="0" i="0" u="none" strike="noStrike" kern="1200" cap="none" dirty="0" smtClean="0">
                    <a:solidFill>
                      <a:schemeClr val="dk1"/>
                    </a:solidFill>
                    <a:effectLst/>
                    <a:latin typeface="Arial"/>
                    <a:ea typeface="Arial"/>
                    <a:cs typeface="Arial"/>
                    <a:sym typeface="Arial"/>
                  </a:rPr>
                  <a:t>、輸出閘</a:t>
                </a:r>
                <a:r>
                  <a:rPr lang="en-US" altLang="zh-TW" sz="1100" b="0" i="0" u="none" strike="noStrike" kern="1200" cap="none" dirty="0" smtClean="0">
                    <a:solidFill>
                      <a:schemeClr val="dk1"/>
                    </a:solidFill>
                    <a:effectLst/>
                    <a:latin typeface="Arial"/>
                    <a:ea typeface="Arial"/>
                    <a:cs typeface="Arial"/>
                    <a:sym typeface="Arial"/>
                  </a:rPr>
                  <a:t>(Output Gate)</a:t>
                </a:r>
                <a:r>
                  <a:rPr lang="zh-TW" altLang="zh-TW" sz="1100" b="0" i="0" u="none" strike="noStrike" kern="1200" cap="none" dirty="0" smtClean="0">
                    <a:solidFill>
                      <a:schemeClr val="dk1"/>
                    </a:solidFill>
                    <a:effectLst/>
                    <a:latin typeface="Arial"/>
                    <a:ea typeface="Arial"/>
                    <a:cs typeface="Arial"/>
                    <a:sym typeface="Arial"/>
                  </a:rPr>
                  <a:t>、及遺忘閘</a:t>
                </a:r>
                <a:r>
                  <a:rPr lang="en-US" altLang="zh-TW" sz="1100" b="0" i="0" u="none" strike="noStrike" kern="1200" cap="none" dirty="0" smtClean="0">
                    <a:solidFill>
                      <a:schemeClr val="dk1"/>
                    </a:solidFill>
                    <a:effectLst/>
                    <a:latin typeface="Arial"/>
                    <a:ea typeface="Arial"/>
                    <a:cs typeface="Arial"/>
                    <a:sym typeface="Arial"/>
                  </a:rPr>
                  <a:t>(Forget Gate)</a:t>
                </a:r>
                <a:r>
                  <a:rPr lang="zh-TW" altLang="zh-TW" sz="1100" b="0" i="0" u="none" strike="noStrike" kern="1200" cap="none" dirty="0" smtClean="0">
                    <a:solidFill>
                      <a:schemeClr val="dk1"/>
                    </a:solidFill>
                    <a:effectLst/>
                    <a:latin typeface="Arial"/>
                    <a:ea typeface="Arial"/>
                    <a:cs typeface="Arial"/>
                    <a:sym typeface="Arial"/>
                  </a:rPr>
                  <a:t>，並有一記憶單元</a:t>
                </a:r>
                <a:r>
                  <a:rPr lang="en-US" altLang="zh-TW" sz="1100" b="0" i="0" u="none" strike="noStrike" kern="1200" cap="none" dirty="0" smtClean="0">
                    <a:solidFill>
                      <a:schemeClr val="dk1"/>
                    </a:solidFill>
                    <a:effectLst/>
                    <a:latin typeface="Arial"/>
                    <a:ea typeface="Arial"/>
                    <a:cs typeface="Arial"/>
                    <a:sym typeface="Arial"/>
                  </a:rPr>
                  <a:t>(Memory Cell)</a:t>
                </a:r>
                <a:r>
                  <a:rPr lang="zh-TW" altLang="zh-TW" sz="1100" b="0" i="0" u="none" strike="noStrike" kern="1200" cap="none" dirty="0" smtClean="0">
                    <a:solidFill>
                      <a:schemeClr val="dk1"/>
                    </a:solidFill>
                    <a:effectLst/>
                    <a:latin typeface="Arial"/>
                    <a:ea typeface="Arial"/>
                    <a:cs typeface="Arial"/>
                    <a:sym typeface="Arial"/>
                  </a:rPr>
                  <a:t>，以閘</a:t>
                </a:r>
                <a:r>
                  <a:rPr lang="en-US" altLang="zh-TW" sz="1100" b="0" i="0" u="none" strike="noStrike" kern="1200" cap="none" dirty="0" smtClean="0">
                    <a:solidFill>
                      <a:schemeClr val="dk1"/>
                    </a:solidFill>
                    <a:effectLst/>
                    <a:latin typeface="Arial"/>
                    <a:ea typeface="Arial"/>
                    <a:cs typeface="Arial"/>
                    <a:sym typeface="Arial"/>
                  </a:rPr>
                  <a:t>(Gate)</a:t>
                </a:r>
                <a:r>
                  <a:rPr lang="zh-TW" altLang="zh-TW" sz="1100" b="0" i="0" u="none" strike="noStrike" kern="1200" cap="none" dirty="0" smtClean="0">
                    <a:solidFill>
                      <a:schemeClr val="dk1"/>
                    </a:solidFill>
                    <a:effectLst/>
                    <a:latin typeface="Arial"/>
                    <a:ea typeface="Arial"/>
                    <a:cs typeface="Arial"/>
                    <a:sym typeface="Arial"/>
                  </a:rPr>
                  <a:t>的概念，去控制訊息加入到記憶單元和從記憶單元中移除，因此這三個開關是用來保護和控制記憶狀態，他們有各自的權重，會依據輸入資料經過權重計算之後，來決定每個開關的開啟或關閉。</a:t>
                </a:r>
              </a:p>
              <a:p>
                <a:r>
                  <a:rPr lang="zh-TW" altLang="zh-TW" sz="1100" b="0" i="0" u="none" strike="noStrike" kern="1200" cap="none" dirty="0" smtClean="0">
                    <a:solidFill>
                      <a:schemeClr val="dk1"/>
                    </a:solidFill>
                    <a:effectLst/>
                    <a:latin typeface="Arial"/>
                    <a:ea typeface="Arial"/>
                    <a:cs typeface="Arial"/>
                    <a:sym typeface="Arial"/>
                  </a:rPr>
                  <a:t>在標準的</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中，重複使用的神經元只是一個非常簡單的結構，例如一個</a:t>
                </a:r>
                <a:r>
                  <a:rPr lang="en-US" altLang="zh-TW" sz="1100" b="0" i="0" u="none" strike="noStrike" kern="1200" cap="none" dirty="0" smtClean="0">
                    <a:solidFill>
                      <a:schemeClr val="dk1"/>
                    </a:solidFill>
                    <a:effectLst/>
                    <a:latin typeface="Arial"/>
                    <a:ea typeface="Arial"/>
                    <a:cs typeface="Arial"/>
                    <a:sym typeface="Arial"/>
                  </a:rPr>
                  <a:t> </a:t>
                </a:r>
                <a:r>
                  <a:rPr lang="en-US" altLang="zh-TW" sz="1100" b="0" i="0" u="none" strike="noStrike" kern="1200" cap="none" dirty="0" err="1" smtClean="0">
                    <a:solidFill>
                      <a:schemeClr val="dk1"/>
                    </a:solidFill>
                    <a:effectLst/>
                    <a:latin typeface="Arial"/>
                    <a:ea typeface="Arial"/>
                    <a:cs typeface="Arial"/>
                    <a:sym typeface="Arial"/>
                  </a:rPr>
                  <a:t>tanh</a:t>
                </a:r>
                <a:r>
                  <a:rPr lang="zh-TW" altLang="zh-TW" sz="1100" b="0" i="0" u="none" strike="noStrike" kern="1200" cap="none" dirty="0" smtClean="0">
                    <a:solidFill>
                      <a:schemeClr val="dk1"/>
                    </a:solidFill>
                    <a:effectLst/>
                    <a:latin typeface="Arial"/>
                    <a:ea typeface="Arial"/>
                    <a:cs typeface="Arial"/>
                    <a:sym typeface="Arial"/>
                  </a:rPr>
                  <a:t>層，如圖 </a:t>
                </a:r>
                <a:r>
                  <a:rPr lang="en-US" altLang="zh-TW" sz="1100" b="0" i="0" u="none" strike="noStrike" kern="1200" cap="none" dirty="0" smtClean="0">
                    <a:solidFill>
                      <a:schemeClr val="dk1"/>
                    </a:solidFill>
                    <a:effectLst/>
                    <a:latin typeface="Arial"/>
                    <a:ea typeface="Arial"/>
                    <a:cs typeface="Arial"/>
                    <a:sym typeface="Arial"/>
                  </a:rPr>
                  <a:t>7</a:t>
                </a:r>
                <a:r>
                  <a:rPr lang="zh-TW" altLang="zh-TW" sz="1100" b="0" i="0" u="none" strike="noStrike" kern="1200" cap="none" dirty="0" smtClean="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100" b="0" i="0" u="none" strike="noStrike" kern="1200" cap="none" dirty="0">
                  <a:solidFill>
                    <a:schemeClr val="dk1"/>
                  </a:solidFill>
                  <a:effectLst/>
                  <a:latin typeface="Arial"/>
                  <a:ea typeface="Arial"/>
                  <a:cs typeface="Arial"/>
                  <a:sym typeface="Arial"/>
                </a:endParaRPr>
              </a:p>
              <a:p>
                <a:endParaRPr lang="zh-TW" altLang="en-US" dirty="0"/>
              </a:p>
            </p:txBody>
          </p:sp>
        </mc:Fallback>
      </mc:AlternateContent>
    </p:spTree>
    <p:extLst>
      <p:ext uri="{BB962C8B-B14F-4D97-AF65-F5344CB8AC3E}">
        <p14:creationId xmlns:p14="http://schemas.microsoft.com/office/powerpoint/2010/main" val="3910277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 name="Shape 71"/>
          <p:cNvSpPr txBox="1">
            <a:spLocks noGrp="1"/>
          </p:cNvSpPr>
          <p:nvPr>
            <p:ph type="body" idx="1"/>
          </p:nvPr>
        </p:nvSpPr>
        <p:spPr>
          <a:xfrm>
            <a:off x="681515" y="4724202"/>
            <a:ext cx="5452109" cy="447556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29490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2338" y="746125"/>
            <a:ext cx="4972050" cy="3729038"/>
          </a:xfrm>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mn-lt"/>
                <a:ea typeface="+mn-ea"/>
                <a:cs typeface="+mn-cs"/>
              </a:rPr>
              <a:t>As you have known, Industry</a:t>
            </a:r>
            <a:r>
              <a:rPr lang="en-US" altLang="zh-TW" sz="1200" kern="1200" baseline="0" dirty="0" smtClean="0">
                <a:solidFill>
                  <a:schemeClr val="tx1"/>
                </a:solidFill>
                <a:effectLst/>
                <a:latin typeface="+mn-lt"/>
                <a:ea typeface="+mn-ea"/>
                <a:cs typeface="+mn-cs"/>
              </a:rPr>
              <a:t> 4.0 or Industry 4</a:t>
            </a:r>
            <a:r>
              <a:rPr lang="en-US" altLang="zh-TW" sz="1200" kern="1200" baseline="30000" dirty="0" smtClean="0">
                <a:solidFill>
                  <a:schemeClr val="tx1"/>
                </a:solidFill>
                <a:effectLst/>
                <a:latin typeface="+mn-lt"/>
                <a:ea typeface="+mn-ea"/>
                <a:cs typeface="+mn-cs"/>
              </a:rPr>
              <a:t>th</a:t>
            </a:r>
            <a:r>
              <a:rPr lang="en-US" altLang="zh-TW" sz="1200" kern="1200" baseline="0" dirty="0" smtClean="0">
                <a:solidFill>
                  <a:schemeClr val="tx1"/>
                </a:solidFill>
                <a:effectLst/>
                <a:latin typeface="+mn-lt"/>
                <a:ea typeface="+mn-ea"/>
                <a:cs typeface="+mn-cs"/>
              </a:rPr>
              <a:t> revolution is a concept proposed by German government. It is said there are four industrial revolutions in history. The first industrial revolution happened about 230 years ago; it is based on mechanical production driven by steam power. The second happened about 150 years ago; it is based on mass production driven by electrical power. The third happened about 50 years ago. It is based on </a:t>
            </a:r>
            <a:r>
              <a:rPr lang="en-US" altLang="zh-TW" sz="1200" kern="1200" baseline="0" dirty="0" err="1" smtClean="0">
                <a:solidFill>
                  <a:schemeClr val="tx1"/>
                </a:solidFill>
                <a:effectLst/>
                <a:latin typeface="+mn-lt"/>
                <a:ea typeface="+mn-ea"/>
                <a:cs typeface="+mn-cs"/>
              </a:rPr>
              <a:t>automative</a:t>
            </a:r>
            <a:r>
              <a:rPr lang="en-US" altLang="zh-TW" sz="1200" kern="1200" baseline="0" dirty="0" smtClean="0">
                <a:solidFill>
                  <a:schemeClr val="tx1"/>
                </a:solidFill>
                <a:effectLst/>
                <a:latin typeface="+mn-lt"/>
                <a:ea typeface="+mn-ea"/>
                <a:cs typeface="+mn-cs"/>
              </a:rPr>
              <a:t> production using IT technology. The fourth is happening now. It is based on smart </a:t>
            </a:r>
            <a:r>
              <a:rPr lang="en-US" altLang="zh-TW" sz="1200" kern="1200" baseline="0" smtClean="0">
                <a:solidFill>
                  <a:schemeClr val="tx1"/>
                </a:solidFill>
                <a:effectLst/>
                <a:latin typeface="+mn-lt"/>
                <a:ea typeface="+mn-ea"/>
                <a:cs typeface="+mn-cs"/>
              </a:rPr>
              <a:t>production using CPS.</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工業物聯網</a:t>
            </a:r>
            <a:r>
              <a:rPr lang="en-US" altLang="zh-TW" sz="1200" kern="1200" dirty="0" smtClean="0">
                <a:solidFill>
                  <a:schemeClr val="tx1"/>
                </a:solidFill>
                <a:effectLst/>
                <a:latin typeface="+mn-lt"/>
                <a:ea typeface="+mn-ea"/>
                <a:cs typeface="+mn-cs"/>
              </a:rPr>
              <a:t>(Industrial Internet of Things, IIoT)</a:t>
            </a:r>
            <a:r>
              <a:rPr lang="zh-TW" altLang="zh-TW" sz="1200" kern="1200" dirty="0" smtClean="0">
                <a:solidFill>
                  <a:schemeClr val="tx1"/>
                </a:solidFill>
                <a:effectLst/>
                <a:latin typeface="+mn-lt"/>
                <a:ea typeface="+mn-ea"/>
                <a:cs typeface="+mn-cs"/>
              </a:rPr>
              <a:t>是實現德國政府所提工業</a:t>
            </a:r>
            <a:r>
              <a:rPr lang="en-US" altLang="zh-TW" sz="1200" kern="1200" dirty="0" smtClean="0">
                <a:solidFill>
                  <a:schemeClr val="tx1"/>
                </a:solidFill>
                <a:effectLst/>
                <a:latin typeface="+mn-lt"/>
                <a:ea typeface="+mn-ea"/>
                <a:cs typeface="+mn-cs"/>
              </a:rPr>
              <a:t>4.0 (Industry 4.0, I4.0)[1]</a:t>
            </a:r>
            <a:r>
              <a:rPr lang="zh-TW" altLang="zh-TW" sz="1200" kern="1200" dirty="0" smtClean="0">
                <a:solidFill>
                  <a:schemeClr val="tx1"/>
                </a:solidFill>
                <a:effectLst/>
                <a:latin typeface="+mn-lt"/>
                <a:ea typeface="+mn-ea"/>
                <a:cs typeface="+mn-cs"/>
              </a:rPr>
              <a:t>策略的核心技術。如文獻</a:t>
            </a:r>
            <a:r>
              <a:rPr lang="en-US" altLang="zh-TW" sz="1200" kern="1200" dirty="0" smtClean="0">
                <a:solidFill>
                  <a:schemeClr val="tx1"/>
                </a:solidFill>
                <a:effectLst/>
                <a:latin typeface="+mn-lt"/>
                <a:ea typeface="+mn-ea"/>
                <a:cs typeface="+mn-cs"/>
              </a:rPr>
              <a:t>[2]</a:t>
            </a:r>
            <a:r>
              <a:rPr lang="zh-TW" altLang="zh-TW" sz="1200" kern="1200" dirty="0" smtClean="0">
                <a:solidFill>
                  <a:schemeClr val="tx1"/>
                </a:solidFill>
                <a:effectLst/>
                <a:latin typeface="+mn-lt"/>
                <a:ea typeface="+mn-ea"/>
                <a:cs typeface="+mn-cs"/>
              </a:rPr>
              <a:t>中所描述</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「工業</a:t>
            </a:r>
            <a:r>
              <a:rPr lang="en-US" altLang="zh-TW" sz="1200" kern="1200" dirty="0" smtClean="0">
                <a:solidFill>
                  <a:schemeClr val="tx1"/>
                </a:solidFill>
                <a:effectLst/>
                <a:latin typeface="+mn-lt"/>
                <a:ea typeface="+mn-ea"/>
                <a:cs typeface="+mn-cs"/>
              </a:rPr>
              <a:t>4.0</a:t>
            </a:r>
            <a:r>
              <a:rPr lang="zh-TW" altLang="zh-TW" sz="1200" kern="1200" dirty="0" smtClean="0">
                <a:solidFill>
                  <a:schemeClr val="tx1"/>
                </a:solidFill>
                <a:effectLst/>
                <a:latin typeface="+mn-lt"/>
                <a:ea typeface="+mn-ea"/>
                <a:cs typeface="+mn-cs"/>
              </a:rPr>
              <a:t>一詞最早是在</a:t>
            </a:r>
            <a:r>
              <a:rPr lang="en-US" altLang="zh-TW" sz="1200" kern="1200" dirty="0" smtClean="0">
                <a:solidFill>
                  <a:schemeClr val="tx1"/>
                </a:solidFill>
                <a:effectLst/>
                <a:latin typeface="+mn-lt"/>
                <a:ea typeface="+mn-ea"/>
                <a:cs typeface="+mn-cs"/>
              </a:rPr>
              <a:t> 2011 </a:t>
            </a:r>
            <a:r>
              <a:rPr lang="zh-TW" altLang="zh-TW" sz="1200" kern="1200" dirty="0" smtClean="0">
                <a:solidFill>
                  <a:schemeClr val="tx1"/>
                </a:solidFill>
                <a:effectLst/>
                <a:latin typeface="+mn-lt"/>
                <a:ea typeface="+mn-ea"/>
                <a:cs typeface="+mn-cs"/>
              </a:rPr>
              <a:t>年的漢諾瓦工業博覽會提出。</a:t>
            </a:r>
            <a:r>
              <a:rPr lang="en-US" altLang="zh-TW" sz="1200" kern="1200" dirty="0" smtClean="0">
                <a:solidFill>
                  <a:schemeClr val="tx1"/>
                </a:solidFill>
                <a:effectLst/>
                <a:latin typeface="+mn-lt"/>
                <a:ea typeface="+mn-ea"/>
                <a:cs typeface="+mn-cs"/>
              </a:rPr>
              <a:t>2012</a:t>
            </a:r>
            <a:r>
              <a:rPr lang="zh-TW" altLang="zh-TW" sz="1200" kern="1200" dirty="0" smtClean="0">
                <a:solidFill>
                  <a:schemeClr val="tx1"/>
                </a:solidFill>
                <a:effectLst/>
                <a:latin typeface="+mn-lt"/>
                <a:ea typeface="+mn-ea"/>
                <a:cs typeface="+mn-cs"/>
              </a:rPr>
              <a:t>年</a:t>
            </a:r>
            <a:r>
              <a:rPr lang="en-US" altLang="zh-TW" sz="1200" kern="1200" dirty="0" smtClean="0">
                <a:solidFill>
                  <a:schemeClr val="tx1"/>
                </a:solidFill>
                <a:effectLst/>
                <a:latin typeface="+mn-lt"/>
                <a:ea typeface="+mn-ea"/>
                <a:cs typeface="+mn-cs"/>
              </a:rPr>
              <a:t>10</a:t>
            </a:r>
            <a:r>
              <a:rPr lang="zh-TW" altLang="zh-TW" sz="1200" kern="1200" dirty="0" smtClean="0">
                <a:solidFill>
                  <a:schemeClr val="tx1"/>
                </a:solidFill>
                <a:effectLst/>
                <a:latin typeface="+mn-lt"/>
                <a:ea typeface="+mn-ea"/>
                <a:cs typeface="+mn-cs"/>
              </a:rPr>
              <a:t>月由羅伯特</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博世有限公司的</a:t>
            </a:r>
            <a:r>
              <a:rPr lang="en-US" altLang="zh-TW" sz="1200" kern="1200" dirty="0" smtClean="0">
                <a:solidFill>
                  <a:schemeClr val="tx1"/>
                </a:solidFill>
                <a:effectLst/>
                <a:latin typeface="+mn-lt"/>
                <a:ea typeface="+mn-ea"/>
                <a:cs typeface="+mn-cs"/>
              </a:rPr>
              <a:t> Siegfried Dais </a:t>
            </a:r>
            <a:r>
              <a:rPr lang="zh-TW" altLang="zh-TW" sz="1200" kern="1200" dirty="0" smtClean="0">
                <a:solidFill>
                  <a:schemeClr val="tx1"/>
                </a:solidFill>
                <a:effectLst/>
                <a:latin typeface="+mn-lt"/>
                <a:ea typeface="+mn-ea"/>
                <a:cs typeface="+mn-cs"/>
              </a:rPr>
              <a:t>及利奧波第那科學院的孔翰寧組成的工業</a:t>
            </a:r>
            <a:r>
              <a:rPr lang="en-US" altLang="zh-TW" sz="1200" kern="1200" dirty="0" smtClean="0">
                <a:solidFill>
                  <a:schemeClr val="tx1"/>
                </a:solidFill>
                <a:effectLst/>
                <a:latin typeface="+mn-lt"/>
                <a:ea typeface="+mn-ea"/>
                <a:cs typeface="+mn-cs"/>
              </a:rPr>
              <a:t>4.0</a:t>
            </a:r>
            <a:r>
              <a:rPr lang="zh-TW" altLang="zh-TW" sz="1200" kern="1200" dirty="0" smtClean="0">
                <a:solidFill>
                  <a:schemeClr val="tx1"/>
                </a:solidFill>
                <a:effectLst/>
                <a:latin typeface="+mn-lt"/>
                <a:ea typeface="+mn-ea"/>
                <a:cs typeface="+mn-cs"/>
              </a:rPr>
              <a:t>工作小組，向德國聯邦政府提出了工業</a:t>
            </a:r>
            <a:r>
              <a:rPr lang="en-US" altLang="zh-TW" sz="1200" kern="1200" dirty="0" smtClean="0">
                <a:solidFill>
                  <a:schemeClr val="tx1"/>
                </a:solidFill>
                <a:effectLst/>
                <a:latin typeface="+mn-lt"/>
                <a:ea typeface="+mn-ea"/>
                <a:cs typeface="+mn-cs"/>
              </a:rPr>
              <a:t>4.0</a:t>
            </a:r>
            <a:r>
              <a:rPr lang="zh-TW" altLang="zh-TW" sz="1200" kern="1200" dirty="0" smtClean="0">
                <a:solidFill>
                  <a:schemeClr val="tx1"/>
                </a:solidFill>
                <a:effectLst/>
                <a:latin typeface="+mn-lt"/>
                <a:ea typeface="+mn-ea"/>
                <a:cs typeface="+mn-cs"/>
              </a:rPr>
              <a:t>的實施建議。</a:t>
            </a:r>
            <a:r>
              <a:rPr lang="en-US" altLang="zh-TW" sz="1200" kern="1200" dirty="0" smtClean="0">
                <a:solidFill>
                  <a:schemeClr val="tx1"/>
                </a:solidFill>
                <a:effectLst/>
                <a:latin typeface="+mn-lt"/>
                <a:ea typeface="+mn-ea"/>
                <a:cs typeface="+mn-cs"/>
              </a:rPr>
              <a:t>2013</a:t>
            </a:r>
            <a:r>
              <a:rPr lang="zh-TW" altLang="zh-TW" sz="1200" kern="1200" dirty="0" smtClean="0">
                <a:solidFill>
                  <a:schemeClr val="tx1"/>
                </a:solidFill>
                <a:effectLst/>
                <a:latin typeface="+mn-lt"/>
                <a:ea typeface="+mn-ea"/>
                <a:cs typeface="+mn-cs"/>
              </a:rPr>
              <a:t>年</a:t>
            </a:r>
            <a:r>
              <a:rPr lang="en-US" altLang="zh-TW" sz="1200" kern="1200" dirty="0" smtClean="0">
                <a:solidFill>
                  <a:schemeClr val="tx1"/>
                </a:solidFill>
                <a:effectLst/>
                <a:latin typeface="+mn-lt"/>
                <a:ea typeface="+mn-ea"/>
                <a:cs typeface="+mn-cs"/>
              </a:rPr>
              <a:t>4</a:t>
            </a:r>
            <a:r>
              <a:rPr lang="zh-TW" altLang="zh-TW" sz="1200" kern="1200" dirty="0" smtClean="0">
                <a:solidFill>
                  <a:schemeClr val="tx1"/>
                </a:solidFill>
                <a:effectLst/>
                <a:latin typeface="+mn-lt"/>
                <a:ea typeface="+mn-ea"/>
                <a:cs typeface="+mn-cs"/>
              </a:rPr>
              <a:t>月</a:t>
            </a:r>
            <a:r>
              <a:rPr lang="en-US" altLang="zh-TW" sz="1200" kern="1200" dirty="0" smtClean="0">
                <a:solidFill>
                  <a:schemeClr val="tx1"/>
                </a:solidFill>
                <a:effectLst/>
                <a:latin typeface="+mn-lt"/>
                <a:ea typeface="+mn-ea"/>
                <a:cs typeface="+mn-cs"/>
              </a:rPr>
              <a:t>8</a:t>
            </a:r>
            <a:r>
              <a:rPr lang="zh-TW" altLang="zh-TW" sz="1200" kern="1200" dirty="0" smtClean="0">
                <a:solidFill>
                  <a:schemeClr val="tx1"/>
                </a:solidFill>
                <a:effectLst/>
                <a:latin typeface="+mn-lt"/>
                <a:ea typeface="+mn-ea"/>
                <a:cs typeface="+mn-cs"/>
              </a:rPr>
              <a:t>日的漢諾瓦工業博覽會中，工業</a:t>
            </a:r>
            <a:r>
              <a:rPr lang="en-US" altLang="zh-TW" sz="1200" kern="1200" dirty="0" smtClean="0">
                <a:solidFill>
                  <a:schemeClr val="tx1"/>
                </a:solidFill>
                <a:effectLst/>
                <a:latin typeface="+mn-lt"/>
                <a:ea typeface="+mn-ea"/>
                <a:cs typeface="+mn-cs"/>
              </a:rPr>
              <a:t>4.0</a:t>
            </a:r>
            <a:r>
              <a:rPr lang="zh-TW" altLang="zh-TW" sz="1200" kern="1200" dirty="0" smtClean="0">
                <a:solidFill>
                  <a:schemeClr val="tx1"/>
                </a:solidFill>
                <a:effectLst/>
                <a:latin typeface="+mn-lt"/>
                <a:ea typeface="+mn-ea"/>
                <a:cs typeface="+mn-cs"/>
              </a:rPr>
              <a:t>工作小組提出了最終報告」。如圖</a:t>
            </a:r>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所示，工業</a:t>
            </a:r>
            <a:r>
              <a:rPr lang="en-US" altLang="zh-TW" sz="1200" kern="1200" dirty="0" smtClean="0">
                <a:solidFill>
                  <a:schemeClr val="tx1"/>
                </a:solidFill>
                <a:effectLst/>
                <a:latin typeface="+mn-lt"/>
                <a:ea typeface="+mn-ea"/>
                <a:cs typeface="+mn-cs"/>
              </a:rPr>
              <a:t>4.0 </a:t>
            </a:r>
            <a:r>
              <a:rPr lang="zh-TW" altLang="zh-TW" sz="1200" kern="1200" dirty="0" smtClean="0">
                <a:solidFill>
                  <a:schemeClr val="tx1"/>
                </a:solidFill>
                <a:effectLst/>
                <a:latin typeface="+mn-lt"/>
                <a:ea typeface="+mn-ea"/>
                <a:cs typeface="+mn-cs"/>
              </a:rPr>
              <a:t>的策略願景是藉由網實融合系統</a:t>
            </a:r>
            <a:r>
              <a:rPr lang="en-US" altLang="zh-TW" sz="1200" kern="1200" dirty="0" smtClean="0">
                <a:solidFill>
                  <a:schemeClr val="tx1"/>
                </a:solidFill>
                <a:effectLst/>
                <a:latin typeface="+mn-lt"/>
                <a:ea typeface="+mn-ea"/>
                <a:cs typeface="+mn-cs"/>
              </a:rPr>
              <a:t>(Cyber-Physical System, CPS)[3]</a:t>
            </a:r>
            <a:r>
              <a:rPr lang="zh-TW" altLang="zh-TW" sz="1200" kern="1200" dirty="0" smtClean="0">
                <a:solidFill>
                  <a:schemeClr val="tx1"/>
                </a:solidFill>
                <a:effectLst/>
                <a:latin typeface="+mn-lt"/>
                <a:ea typeface="+mn-ea"/>
                <a:cs typeface="+mn-cs"/>
              </a:rPr>
              <a:t>或網實融合生產系統</a:t>
            </a:r>
            <a:r>
              <a:rPr lang="en-US" altLang="zh-TW" sz="1200" kern="1200" dirty="0" smtClean="0">
                <a:solidFill>
                  <a:schemeClr val="tx1"/>
                </a:solidFill>
                <a:effectLst/>
                <a:latin typeface="+mn-lt"/>
                <a:ea typeface="+mn-ea"/>
                <a:cs typeface="+mn-cs"/>
              </a:rPr>
              <a:t>(Cyber-Physical Production System, CPPS)[4]</a:t>
            </a:r>
            <a:r>
              <a:rPr lang="zh-TW" altLang="zh-TW" sz="1200" kern="1200" dirty="0" smtClean="0">
                <a:solidFill>
                  <a:schemeClr val="tx1"/>
                </a:solidFill>
                <a:effectLst/>
                <a:latin typeface="+mn-lt"/>
                <a:ea typeface="+mn-ea"/>
                <a:cs typeface="+mn-cs"/>
              </a:rPr>
              <a:t>建構智慧工廠</a:t>
            </a:r>
            <a:r>
              <a:rPr lang="en-US" altLang="zh-TW" sz="1200" kern="1200" dirty="0" smtClean="0">
                <a:solidFill>
                  <a:schemeClr val="tx1"/>
                </a:solidFill>
                <a:effectLst/>
                <a:latin typeface="+mn-lt"/>
                <a:ea typeface="+mn-ea"/>
                <a:cs typeface="+mn-cs"/>
              </a:rPr>
              <a:t>(Smart Factory)</a:t>
            </a:r>
            <a:r>
              <a:rPr lang="zh-TW" altLang="zh-TW" sz="1200" kern="1200" dirty="0" smtClean="0">
                <a:solidFill>
                  <a:schemeClr val="tx1"/>
                </a:solidFill>
                <a:effectLst/>
                <a:latin typeface="+mn-lt"/>
                <a:ea typeface="+mn-ea"/>
                <a:cs typeface="+mn-cs"/>
              </a:rPr>
              <a:t>達成第四次工業革命。這是繼利用蒸汽動力生產的第一次工業革命、使用電力為基礎進行生產線式大量生產的第二次工業革命、及使用電子裝置及資訊技術以增進工業自動化製造的第三次工業革命之後的革命</a:t>
            </a:r>
            <a:r>
              <a:rPr lang="en-US" altLang="zh-TW" sz="1200" kern="1200" dirty="0" smtClean="0">
                <a:solidFill>
                  <a:schemeClr val="tx1"/>
                </a:solidFill>
                <a:effectLst/>
                <a:latin typeface="+mn-lt"/>
                <a:ea typeface="+mn-ea"/>
                <a:cs typeface="+mn-cs"/>
              </a:rPr>
              <a:t>(revolution)</a:t>
            </a:r>
            <a:r>
              <a:rPr lang="zh-TW" altLang="zh-TW" sz="1200" kern="1200" dirty="0" smtClean="0">
                <a:solidFill>
                  <a:schemeClr val="tx1"/>
                </a:solidFill>
                <a:effectLst/>
                <a:latin typeface="+mn-lt"/>
                <a:ea typeface="+mn-ea"/>
                <a:cs typeface="+mn-cs"/>
              </a:rPr>
              <a:t>或演進</a:t>
            </a:r>
            <a:r>
              <a:rPr lang="en-US" altLang="zh-TW" sz="1200" kern="1200" dirty="0" smtClean="0">
                <a:solidFill>
                  <a:schemeClr val="tx1"/>
                </a:solidFill>
                <a:effectLst/>
                <a:latin typeface="+mn-lt"/>
                <a:ea typeface="+mn-ea"/>
                <a:cs typeface="+mn-cs"/>
              </a:rPr>
              <a:t>(evolution)</a:t>
            </a:r>
            <a:r>
              <a:rPr lang="zh-TW" altLang="zh-TW" sz="1200" kern="1200" dirty="0" smtClean="0">
                <a:solidFill>
                  <a:schemeClr val="tx1"/>
                </a:solidFill>
                <a:effectLst/>
                <a:latin typeface="+mn-lt"/>
                <a:ea typeface="+mn-ea"/>
                <a:cs typeface="+mn-cs"/>
              </a:rPr>
              <a:t>。除了德國政府提出的工業</a:t>
            </a:r>
            <a:r>
              <a:rPr lang="en-US" altLang="zh-TW" sz="1200" kern="1200" dirty="0" smtClean="0">
                <a:solidFill>
                  <a:schemeClr val="tx1"/>
                </a:solidFill>
                <a:effectLst/>
                <a:latin typeface="+mn-lt"/>
                <a:ea typeface="+mn-ea"/>
                <a:cs typeface="+mn-cs"/>
              </a:rPr>
              <a:t>4.0</a:t>
            </a:r>
            <a:r>
              <a:rPr lang="zh-TW" altLang="zh-TW" sz="1200" kern="1200" dirty="0" smtClean="0">
                <a:solidFill>
                  <a:schemeClr val="tx1"/>
                </a:solidFill>
                <a:effectLst/>
                <a:latin typeface="+mn-lt"/>
                <a:ea typeface="+mn-ea"/>
                <a:cs typeface="+mn-cs"/>
              </a:rPr>
              <a:t>策略之外，還有許多其他國家政府或機構也提出類似的策略或概念</a:t>
            </a:r>
            <a:r>
              <a:rPr lang="en-US" altLang="zh-TW" sz="1200" kern="1200" dirty="0" smtClean="0">
                <a:solidFill>
                  <a:schemeClr val="tx1"/>
                </a:solidFill>
                <a:effectLst/>
                <a:latin typeface="+mn-lt"/>
                <a:ea typeface="+mn-ea"/>
                <a:cs typeface="+mn-cs"/>
              </a:rPr>
              <a:t>[5]</a:t>
            </a:r>
            <a:r>
              <a:rPr lang="zh-TW" altLang="zh-TW" sz="1200" kern="1200" dirty="0" smtClean="0">
                <a:solidFill>
                  <a:schemeClr val="tx1"/>
                </a:solidFill>
                <a:effectLst/>
                <a:latin typeface="+mn-lt"/>
                <a:ea typeface="+mn-ea"/>
                <a:cs typeface="+mn-cs"/>
              </a:rPr>
              <a:t>，包括台灣的生產力</a:t>
            </a:r>
            <a:r>
              <a:rPr lang="en-US" altLang="zh-TW" sz="1200" kern="1200" dirty="0" smtClean="0">
                <a:solidFill>
                  <a:schemeClr val="tx1"/>
                </a:solidFill>
                <a:effectLst/>
                <a:latin typeface="+mn-lt"/>
                <a:ea typeface="+mn-ea"/>
                <a:cs typeface="+mn-cs"/>
              </a:rPr>
              <a:t>4.0 (Productivity 4.0)</a:t>
            </a:r>
            <a:r>
              <a:rPr lang="zh-TW" altLang="zh-TW" sz="1200" kern="1200" dirty="0" smtClean="0">
                <a:solidFill>
                  <a:schemeClr val="tx1"/>
                </a:solidFill>
                <a:effectLst/>
                <a:latin typeface="+mn-lt"/>
                <a:ea typeface="+mn-ea"/>
                <a:cs typeface="+mn-cs"/>
              </a:rPr>
              <a:t>、美國再工業化</a:t>
            </a:r>
            <a:r>
              <a:rPr lang="en-US" altLang="zh-TW" sz="1200" kern="1200" dirty="0" smtClean="0">
                <a:solidFill>
                  <a:schemeClr val="tx1"/>
                </a:solidFill>
                <a:effectLst/>
                <a:latin typeface="+mn-lt"/>
                <a:ea typeface="+mn-ea"/>
                <a:cs typeface="+mn-cs"/>
              </a:rPr>
              <a:t>(Reindustrialization)</a:t>
            </a:r>
            <a:r>
              <a:rPr lang="zh-TW" altLang="zh-TW" sz="1200" kern="1200" dirty="0" smtClean="0">
                <a:solidFill>
                  <a:schemeClr val="tx1"/>
                </a:solidFill>
                <a:effectLst/>
                <a:latin typeface="+mn-lt"/>
                <a:ea typeface="+mn-ea"/>
                <a:cs typeface="+mn-cs"/>
              </a:rPr>
              <a:t>、中國製造</a:t>
            </a:r>
            <a:r>
              <a:rPr lang="en-US" altLang="zh-TW" sz="1200" kern="1200" dirty="0" smtClean="0">
                <a:solidFill>
                  <a:schemeClr val="tx1"/>
                </a:solidFill>
                <a:effectLst/>
                <a:latin typeface="+mn-lt"/>
                <a:ea typeface="+mn-ea"/>
                <a:cs typeface="+mn-cs"/>
              </a:rPr>
              <a:t>2025</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IBM</a:t>
            </a:r>
            <a:r>
              <a:rPr lang="zh-TW" altLang="zh-TW" sz="1200" kern="1200" dirty="0" smtClean="0">
                <a:solidFill>
                  <a:schemeClr val="tx1"/>
                </a:solidFill>
                <a:effectLst/>
                <a:latin typeface="+mn-lt"/>
                <a:ea typeface="+mn-ea"/>
                <a:cs typeface="+mn-cs"/>
              </a:rPr>
              <a:t>的智慧地球（</a:t>
            </a:r>
            <a:r>
              <a:rPr lang="en-US" altLang="zh-TW" sz="1200" kern="1200" dirty="0" smtClean="0">
                <a:solidFill>
                  <a:schemeClr val="tx1"/>
                </a:solidFill>
                <a:effectLst/>
                <a:latin typeface="+mn-lt"/>
                <a:ea typeface="+mn-ea"/>
                <a:cs typeface="+mn-cs"/>
              </a:rPr>
              <a:t>Smart Planet</a:t>
            </a:r>
            <a:r>
              <a:rPr lang="zh-TW" altLang="zh-TW" sz="1200" kern="1200" dirty="0" smtClean="0">
                <a:solidFill>
                  <a:schemeClr val="tx1"/>
                </a:solidFill>
                <a:effectLst/>
                <a:latin typeface="+mn-lt"/>
                <a:ea typeface="+mn-ea"/>
                <a:cs typeface="+mn-cs"/>
              </a:rPr>
              <a:t>）、思科（</a:t>
            </a:r>
            <a:r>
              <a:rPr lang="en-US" altLang="zh-TW" sz="1200" kern="1200" dirty="0" smtClean="0">
                <a:solidFill>
                  <a:schemeClr val="tx1"/>
                </a:solidFill>
                <a:effectLst/>
                <a:latin typeface="+mn-lt"/>
                <a:ea typeface="+mn-ea"/>
                <a:cs typeface="+mn-cs"/>
              </a:rPr>
              <a:t>Cisco</a:t>
            </a:r>
            <a:r>
              <a:rPr lang="zh-TW" altLang="zh-TW" sz="1200" kern="1200" dirty="0" smtClean="0">
                <a:solidFill>
                  <a:schemeClr val="tx1"/>
                </a:solidFill>
                <a:effectLst/>
                <a:latin typeface="+mn-lt"/>
                <a:ea typeface="+mn-ea"/>
                <a:cs typeface="+mn-cs"/>
              </a:rPr>
              <a:t>）的萬物聯網（</a:t>
            </a:r>
            <a:r>
              <a:rPr lang="en-US" altLang="zh-TW" sz="1200" kern="1200" dirty="0" smtClean="0">
                <a:solidFill>
                  <a:schemeClr val="tx1"/>
                </a:solidFill>
                <a:effectLst/>
                <a:latin typeface="+mn-lt"/>
                <a:ea typeface="+mn-ea"/>
                <a:cs typeface="+mn-cs"/>
              </a:rPr>
              <a:t>Internet of Everything, IoE</a:t>
            </a:r>
            <a:r>
              <a:rPr lang="zh-TW" altLang="zh-TW" sz="1200" kern="1200" dirty="0" smtClean="0">
                <a:solidFill>
                  <a:schemeClr val="tx1"/>
                </a:solidFill>
                <a:effectLst/>
                <a:latin typeface="+mn-lt"/>
                <a:ea typeface="+mn-ea"/>
                <a:cs typeface="+mn-cs"/>
              </a:rPr>
              <a:t>）、奇異電子（</a:t>
            </a:r>
            <a:r>
              <a:rPr lang="en-US" altLang="zh-TW" sz="1200" kern="1200" dirty="0" smtClean="0">
                <a:solidFill>
                  <a:schemeClr val="tx1"/>
                </a:solidFill>
                <a:effectLst/>
                <a:latin typeface="+mn-lt"/>
                <a:ea typeface="+mn-ea"/>
                <a:cs typeface="+mn-cs"/>
              </a:rPr>
              <a:t>GE</a:t>
            </a:r>
            <a:r>
              <a:rPr lang="zh-TW" altLang="zh-TW" sz="1200" kern="1200" dirty="0" smtClean="0">
                <a:solidFill>
                  <a:schemeClr val="tx1"/>
                </a:solidFill>
                <a:effectLst/>
                <a:latin typeface="+mn-lt"/>
                <a:ea typeface="+mn-ea"/>
                <a:cs typeface="+mn-cs"/>
              </a:rPr>
              <a:t>）的工業網際網路（</a:t>
            </a:r>
            <a:r>
              <a:rPr lang="en-US" altLang="zh-TW" sz="1200" kern="1200" dirty="0" smtClean="0">
                <a:solidFill>
                  <a:schemeClr val="tx1"/>
                </a:solidFill>
                <a:effectLst/>
                <a:latin typeface="+mn-lt"/>
                <a:ea typeface="+mn-ea"/>
                <a:cs typeface="+mn-cs"/>
              </a:rPr>
              <a:t>Industrial Internet</a:t>
            </a:r>
            <a:r>
              <a:rPr lang="zh-TW" altLang="zh-TW" sz="1200" kern="1200" dirty="0" smtClean="0">
                <a:solidFill>
                  <a:schemeClr val="tx1"/>
                </a:solidFill>
                <a:effectLst/>
                <a:latin typeface="+mn-lt"/>
                <a:ea typeface="+mn-ea"/>
                <a:cs typeface="+mn-cs"/>
              </a:rPr>
              <a:t>）、阿里巴巴的</a:t>
            </a:r>
            <a:r>
              <a:rPr lang="en-US" altLang="zh-TW" sz="1200" kern="1200" dirty="0" smtClean="0">
                <a:solidFill>
                  <a:schemeClr val="tx1"/>
                </a:solidFill>
                <a:effectLst/>
                <a:latin typeface="+mn-lt"/>
                <a:ea typeface="+mn-ea"/>
                <a:cs typeface="+mn-cs"/>
              </a:rPr>
              <a:t>C2B</a:t>
            </a:r>
            <a:r>
              <a:rPr lang="zh-TW" altLang="zh-TW" sz="1200" kern="1200" dirty="0" smtClean="0">
                <a:solidFill>
                  <a:schemeClr val="tx1"/>
                </a:solidFill>
                <a:effectLst/>
                <a:latin typeface="+mn-lt"/>
                <a:ea typeface="+mn-ea"/>
                <a:cs typeface="+mn-cs"/>
              </a:rPr>
              <a:t>商業模式、海爾的互聯工廠與智慧家庭，如</a:t>
            </a:r>
            <a:r>
              <a:rPr lang="en-US" altLang="zh-TW" sz="1200" kern="1200" dirty="0" smtClean="0">
                <a:solidFill>
                  <a:schemeClr val="tx1"/>
                </a:solidFill>
                <a:effectLst/>
                <a:latin typeface="+mn-lt"/>
                <a:ea typeface="+mn-ea"/>
                <a:cs typeface="+mn-cs"/>
              </a:rPr>
              <a:t>[5]</a:t>
            </a:r>
            <a:r>
              <a:rPr lang="zh-TW" altLang="zh-TW" sz="1200" kern="1200" dirty="0" smtClean="0">
                <a:solidFill>
                  <a:schemeClr val="tx1"/>
                </a:solidFill>
                <a:effectLst/>
                <a:latin typeface="+mn-lt"/>
                <a:ea typeface="+mn-ea"/>
                <a:cs typeface="+mn-cs"/>
              </a:rPr>
              <a:t>所提到的，這些策略或概念講的都是同一件事，只是從不同角度切入與實踐而已。</a:t>
            </a:r>
            <a:endParaRPr lang="zh-TW" altLang="en-US" dirty="0"/>
          </a:p>
        </p:txBody>
      </p:sp>
      <p:sp>
        <p:nvSpPr>
          <p:cNvPr id="4" name="投影片編號版面配置區 3"/>
          <p:cNvSpPr>
            <a:spLocks noGrp="1"/>
          </p:cNvSpPr>
          <p:nvPr>
            <p:ph type="sldNum" sz="quarter" idx="10"/>
          </p:nvPr>
        </p:nvSpPr>
        <p:spPr/>
        <p:txBody>
          <a:bodyPr/>
          <a:lstStyle/>
          <a:p>
            <a:fld id="{A3831F61-468A-46A1-9147-A05ECE4020F0}" type="slidenum">
              <a:rPr lang="zh-TW" altLang="en-US" smtClean="0"/>
              <a:t>40</a:t>
            </a:fld>
            <a:endParaRPr lang="zh-TW" altLang="en-US"/>
          </a:p>
        </p:txBody>
      </p:sp>
    </p:spTree>
    <p:extLst>
      <p:ext uri="{BB962C8B-B14F-4D97-AF65-F5344CB8AC3E}">
        <p14:creationId xmlns:p14="http://schemas.microsoft.com/office/powerpoint/2010/main" val="130490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 name="Shape 71"/>
          <p:cNvSpPr txBox="1">
            <a:spLocks noGrp="1"/>
          </p:cNvSpPr>
          <p:nvPr>
            <p:ph type="body" idx="1"/>
          </p:nvPr>
        </p:nvSpPr>
        <p:spPr>
          <a:xfrm>
            <a:off x="681515" y="4724202"/>
            <a:ext cx="5452109" cy="447556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07507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2338" y="746125"/>
            <a:ext cx="4972050" cy="3729038"/>
          </a:xfrm>
        </p:spPr>
      </p:sp>
      <p:sp>
        <p:nvSpPr>
          <p:cNvPr id="3" name="備忘稿版面配置區 2"/>
          <p:cNvSpPr>
            <a:spLocks noGrp="1"/>
          </p:cNvSpPr>
          <p:nvPr>
            <p:ph type="body" idx="1"/>
          </p:nvPr>
        </p:nvSpPr>
        <p:spPr/>
        <p:txBody>
          <a:bodyPr/>
          <a:lstStyle/>
          <a:p>
            <a:r>
              <a:rPr lang="en-US" altLang="zh-TW" sz="1100" b="1" i="0" u="none" strike="noStrike" kern="1200" cap="none" dirty="0" err="1" smtClean="0">
                <a:solidFill>
                  <a:schemeClr val="dk1"/>
                </a:solidFill>
                <a:effectLst/>
                <a:latin typeface="Arial"/>
                <a:ea typeface="Arial"/>
                <a:cs typeface="Arial"/>
                <a:sym typeface="Arial"/>
              </a:rPr>
              <a:t>Softmax</a:t>
            </a:r>
            <a:r>
              <a:rPr lang="zh-TW" altLang="en-US" sz="1100" b="1" i="0" u="none" strike="noStrike" kern="1200" cap="none" dirty="0" smtClean="0">
                <a:solidFill>
                  <a:schemeClr val="dk1"/>
                </a:solidFill>
                <a:effectLst/>
                <a:latin typeface="Arial"/>
                <a:ea typeface="Arial"/>
                <a:cs typeface="Arial"/>
                <a:sym typeface="Arial"/>
              </a:rPr>
              <a:t>函數</a:t>
            </a:r>
            <a:r>
              <a:rPr lang="zh-TW" altLang="en-US" sz="1100" b="0" i="0" u="none" strike="noStrike" kern="1200" cap="none" dirty="0" smtClean="0">
                <a:solidFill>
                  <a:schemeClr val="dk1"/>
                </a:solidFill>
                <a:effectLst/>
                <a:latin typeface="Arial"/>
                <a:ea typeface="Arial"/>
                <a:cs typeface="Arial"/>
                <a:sym typeface="Arial"/>
              </a:rPr>
              <a:t>，或稱</a:t>
            </a:r>
            <a:r>
              <a:rPr lang="zh-TW" altLang="en-US" sz="1100" b="1" i="0" u="none" strike="noStrike" kern="1200" cap="none" dirty="0" smtClean="0">
                <a:solidFill>
                  <a:schemeClr val="dk1"/>
                </a:solidFill>
                <a:effectLst/>
                <a:latin typeface="Arial"/>
                <a:ea typeface="Arial"/>
                <a:cs typeface="Arial"/>
                <a:sym typeface="Arial"/>
              </a:rPr>
              <a:t>歸一化指數函數</a:t>
            </a:r>
            <a:r>
              <a:rPr lang="en-US" altLang="zh-TW" sz="1100" b="0" i="0" u="none" strike="noStrike" kern="1200" cap="none" baseline="30000" dirty="0" smtClean="0">
                <a:solidFill>
                  <a:schemeClr val="dk1"/>
                </a:solidFill>
                <a:effectLst/>
                <a:latin typeface="Arial"/>
                <a:ea typeface="Arial"/>
                <a:cs typeface="Arial"/>
                <a:sym typeface="Arial"/>
                <a:hlinkClick r:id="rId3"/>
              </a:rPr>
              <a:t>[1]</a:t>
            </a:r>
            <a:r>
              <a:rPr lang="en-US" altLang="zh-TW" sz="1100" b="0" i="0" u="none" strike="noStrike" kern="1200" cap="none" baseline="30000" dirty="0" smtClean="0">
                <a:solidFill>
                  <a:schemeClr val="dk1"/>
                </a:solidFill>
                <a:effectLst/>
                <a:latin typeface="Arial"/>
                <a:ea typeface="Arial"/>
                <a:cs typeface="Arial"/>
                <a:sym typeface="Arial"/>
              </a:rPr>
              <a:t>:198</a:t>
            </a:r>
            <a:r>
              <a:rPr lang="zh-TW" altLang="en-US" sz="1100" b="0" i="0" u="none" strike="noStrike" kern="1200" cap="none" dirty="0" smtClean="0">
                <a:solidFill>
                  <a:schemeClr val="dk1"/>
                </a:solidFill>
                <a:effectLst/>
                <a:latin typeface="Arial"/>
                <a:ea typeface="Arial"/>
                <a:cs typeface="Arial"/>
                <a:sym typeface="Arial"/>
              </a:rPr>
              <a:t>，是</a:t>
            </a:r>
            <a:r>
              <a:rPr lang="zh-TW" altLang="en-US" sz="1100" b="0" i="0" u="none" strike="noStrike" kern="1200" cap="none" dirty="0" smtClean="0">
                <a:solidFill>
                  <a:schemeClr val="dk1"/>
                </a:solidFill>
                <a:effectLst/>
                <a:latin typeface="Arial"/>
                <a:ea typeface="Arial"/>
                <a:cs typeface="Arial"/>
                <a:sym typeface="Arial"/>
                <a:hlinkClick r:id="rId4" tooltip="邏輯函數"/>
              </a:rPr>
              <a:t>邏輯函數</a:t>
            </a:r>
            <a:r>
              <a:rPr lang="zh-TW" altLang="en-US" sz="1100" b="0" i="0" u="none" strike="noStrike" kern="1200" cap="none" dirty="0" smtClean="0">
                <a:solidFill>
                  <a:schemeClr val="dk1"/>
                </a:solidFill>
                <a:effectLst/>
                <a:latin typeface="Arial"/>
                <a:ea typeface="Arial"/>
                <a:cs typeface="Arial"/>
                <a:sym typeface="Arial"/>
              </a:rPr>
              <a:t>的一種推廣。它能將一個含任意實數的</a:t>
            </a:r>
            <a:r>
              <a:rPr lang="en-US" altLang="zh-TW" sz="1100" b="0" i="0" u="none" strike="noStrike" kern="1200" cap="none" dirty="0" smtClean="0">
                <a:solidFill>
                  <a:schemeClr val="dk1"/>
                </a:solidFill>
                <a:effectLst/>
                <a:latin typeface="Arial"/>
                <a:ea typeface="Arial"/>
                <a:cs typeface="Arial"/>
                <a:sym typeface="Arial"/>
              </a:rPr>
              <a:t>K</a:t>
            </a:r>
            <a:r>
              <a:rPr lang="zh-TW" altLang="en-US" sz="1100" b="0" i="0" u="none" strike="noStrike" kern="1200" cap="none" dirty="0" smtClean="0">
                <a:solidFill>
                  <a:schemeClr val="dk1"/>
                </a:solidFill>
                <a:effectLst/>
                <a:latin typeface="Arial"/>
                <a:ea typeface="Arial"/>
                <a:cs typeface="Arial"/>
                <a:sym typeface="Arial"/>
              </a:rPr>
              <a:t>維的向量 </a:t>
            </a:r>
            <a:r>
              <a:rPr lang="en-US" altLang="zh-TW" sz="1100" b="0" i="0" u="none" strike="noStrike" kern="1200" cap="none" dirty="0" smtClean="0">
                <a:solidFill>
                  <a:schemeClr val="dk1"/>
                </a:solidFill>
                <a:effectLst/>
                <a:latin typeface="Arial"/>
                <a:ea typeface="Arial"/>
                <a:cs typeface="Arial"/>
                <a:sym typeface="Arial"/>
              </a:rPr>
              <a:t>{\displaystyle \mathbf {z} } </a:t>
            </a:r>
            <a:r>
              <a:rPr lang="zh-TW" altLang="en-US" sz="1100" b="0" i="0" u="none" strike="noStrike" kern="1200" cap="none" dirty="0" smtClean="0">
                <a:solidFill>
                  <a:schemeClr val="dk1"/>
                </a:solidFill>
                <a:effectLst/>
                <a:latin typeface="Arial"/>
                <a:ea typeface="Arial"/>
                <a:cs typeface="Arial"/>
                <a:sym typeface="Arial"/>
              </a:rPr>
              <a:t>的「壓縮」到另一個</a:t>
            </a:r>
            <a:r>
              <a:rPr lang="en-US" altLang="zh-TW" sz="1100" b="0" i="0" u="none" strike="noStrike" kern="1200" cap="none" dirty="0" smtClean="0">
                <a:solidFill>
                  <a:schemeClr val="dk1"/>
                </a:solidFill>
                <a:effectLst/>
                <a:latin typeface="Arial"/>
                <a:ea typeface="Arial"/>
                <a:cs typeface="Arial"/>
                <a:sym typeface="Arial"/>
              </a:rPr>
              <a:t>K</a:t>
            </a:r>
            <a:r>
              <a:rPr lang="zh-TW" altLang="en-US" sz="1100" b="0" i="0" u="none" strike="noStrike" kern="1200" cap="none" dirty="0" smtClean="0">
                <a:solidFill>
                  <a:schemeClr val="dk1"/>
                </a:solidFill>
                <a:effectLst/>
                <a:latin typeface="Arial"/>
                <a:ea typeface="Arial"/>
                <a:cs typeface="Arial"/>
                <a:sym typeface="Arial"/>
              </a:rPr>
              <a:t>維實向量 </a:t>
            </a:r>
            <a:r>
              <a:rPr lang="en-US" altLang="zh-TW" sz="1100" b="0" i="0" u="none" strike="noStrike" kern="1200" cap="none" dirty="0" smtClean="0">
                <a:solidFill>
                  <a:schemeClr val="dk1"/>
                </a:solidFill>
                <a:effectLst/>
                <a:latin typeface="Arial"/>
                <a:ea typeface="Arial"/>
                <a:cs typeface="Arial"/>
                <a:sym typeface="Arial"/>
              </a:rPr>
              <a:t>{\displaystyle \sigma (\mathbf {z} )} </a:t>
            </a:r>
            <a:r>
              <a:rPr lang="zh-TW" altLang="en-US" sz="1100" b="0" i="0" u="none" strike="noStrike" kern="1200" cap="none" dirty="0" smtClean="0">
                <a:solidFill>
                  <a:schemeClr val="dk1"/>
                </a:solidFill>
                <a:effectLst/>
                <a:latin typeface="Arial"/>
                <a:ea typeface="Arial"/>
                <a:cs typeface="Arial"/>
                <a:sym typeface="Arial"/>
              </a:rPr>
              <a:t>中，使得每一個元素的範圍都在</a:t>
            </a:r>
            <a:r>
              <a:rPr lang="en-US" altLang="zh-TW" sz="1100" b="0" i="0" u="none" strike="noStrike" kern="1200" cap="none" dirty="0" smtClean="0">
                <a:solidFill>
                  <a:schemeClr val="dk1"/>
                </a:solidFill>
                <a:effectLst/>
                <a:latin typeface="Arial"/>
                <a:ea typeface="Arial"/>
                <a:cs typeface="Arial"/>
                <a:sym typeface="Arial"/>
              </a:rPr>
              <a:t>(0, 1)</a:t>
            </a:r>
            <a:r>
              <a:rPr lang="zh-TW" altLang="en-US" sz="1100" b="0" i="0" u="none" strike="noStrike" kern="1200" cap="none" dirty="0" smtClean="0">
                <a:solidFill>
                  <a:schemeClr val="dk1"/>
                </a:solidFill>
                <a:effectLst/>
                <a:latin typeface="Arial"/>
                <a:ea typeface="Arial"/>
                <a:cs typeface="Arial"/>
                <a:sym typeface="Arial"/>
              </a:rPr>
              <a:t>之間，並且所有元素的和為</a:t>
            </a:r>
            <a:r>
              <a:rPr lang="en-US" altLang="zh-TW" sz="1100" b="0" i="0" u="none" strike="noStrike" kern="1200" cap="none" dirty="0" smtClean="0">
                <a:solidFill>
                  <a:schemeClr val="dk1"/>
                </a:solidFill>
                <a:effectLst/>
                <a:latin typeface="Arial"/>
                <a:ea typeface="Arial"/>
                <a:cs typeface="Arial"/>
                <a:sym typeface="Arial"/>
              </a:rPr>
              <a:t>1</a:t>
            </a:r>
          </a:p>
          <a:p>
            <a:r>
              <a:rPr lang="en-US" altLang="zh-TW" sz="1100" b="0" i="0" u="none" strike="noStrike" kern="1200" cap="none" dirty="0" smtClean="0">
                <a:solidFill>
                  <a:schemeClr val="dk1"/>
                </a:solidFill>
                <a:effectLst/>
                <a:latin typeface="Arial"/>
                <a:ea typeface="Arial"/>
                <a:cs typeface="Arial"/>
                <a:sym typeface="Arial"/>
              </a:rPr>
              <a:t>In </a:t>
            </a:r>
            <a:r>
              <a:rPr lang="en-US" altLang="zh-TW" sz="1100" b="0" i="0" u="none" strike="noStrike" kern="1200" cap="none" dirty="0" smtClean="0">
                <a:solidFill>
                  <a:schemeClr val="dk1"/>
                </a:solidFill>
                <a:effectLst/>
                <a:latin typeface="Arial"/>
                <a:ea typeface="Arial"/>
                <a:cs typeface="Arial"/>
                <a:sym typeface="Arial"/>
                <a:hlinkClick r:id="rId5" tooltip="Mathematics"/>
              </a:rPr>
              <a:t>mathematics</a:t>
            </a:r>
            <a:r>
              <a:rPr lang="en-US" altLang="zh-TW" sz="1100" b="0" i="0" u="none" strike="noStrike" kern="1200" cap="none" dirty="0" smtClean="0">
                <a:solidFill>
                  <a:schemeClr val="dk1"/>
                </a:solidFill>
                <a:effectLst/>
                <a:latin typeface="Arial"/>
                <a:ea typeface="Arial"/>
                <a:cs typeface="Arial"/>
                <a:sym typeface="Arial"/>
              </a:rPr>
              <a:t>, the </a:t>
            </a:r>
            <a:r>
              <a:rPr lang="en-US" altLang="zh-TW" sz="1100" b="1" i="0" u="none" strike="noStrike" kern="1200" cap="none" dirty="0" smtClean="0">
                <a:solidFill>
                  <a:schemeClr val="dk1"/>
                </a:solidFill>
                <a:effectLst/>
                <a:latin typeface="Arial"/>
                <a:ea typeface="Arial"/>
                <a:cs typeface="Arial"/>
                <a:sym typeface="Arial"/>
              </a:rPr>
              <a:t>softmax function</a:t>
            </a:r>
            <a:r>
              <a:rPr lang="en-US" altLang="zh-TW" sz="1100" b="0" i="0" u="none" strike="noStrike" kern="1200" cap="none" dirty="0" smtClean="0">
                <a:solidFill>
                  <a:schemeClr val="dk1"/>
                </a:solidFill>
                <a:effectLst/>
                <a:latin typeface="Arial"/>
                <a:ea typeface="Arial"/>
                <a:cs typeface="Arial"/>
                <a:sym typeface="Arial"/>
              </a:rPr>
              <a:t>, or </a:t>
            </a:r>
            <a:r>
              <a:rPr lang="en-US" altLang="zh-TW" sz="1100" b="1" i="0" u="none" strike="noStrike" kern="1200" cap="none" dirty="0" smtClean="0">
                <a:solidFill>
                  <a:schemeClr val="dk1"/>
                </a:solidFill>
                <a:effectLst/>
                <a:latin typeface="Arial"/>
                <a:ea typeface="Arial"/>
                <a:cs typeface="Arial"/>
                <a:sym typeface="Arial"/>
              </a:rPr>
              <a:t>normalized exponential function</a:t>
            </a:r>
            <a:r>
              <a:rPr lang="en-US" altLang="zh-TW"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baseline="30000" dirty="0" smtClean="0">
                <a:solidFill>
                  <a:schemeClr val="dk1"/>
                </a:solidFill>
                <a:effectLst/>
                <a:latin typeface="Arial"/>
                <a:ea typeface="Arial"/>
                <a:cs typeface="Arial"/>
                <a:sym typeface="Arial"/>
                <a:hlinkClick r:id="rId6"/>
              </a:rPr>
              <a:t>[1]</a:t>
            </a:r>
            <a:r>
              <a:rPr lang="en-US" altLang="zh-TW" sz="1100" b="0" i="0" u="none" strike="noStrike" kern="1200" cap="none" baseline="30000" dirty="0" smtClean="0">
                <a:solidFill>
                  <a:schemeClr val="dk1"/>
                </a:solidFill>
                <a:effectLst/>
                <a:latin typeface="Arial"/>
                <a:ea typeface="Arial"/>
                <a:cs typeface="Arial"/>
                <a:sym typeface="Arial"/>
              </a:rPr>
              <a:t>:198</a:t>
            </a:r>
            <a:r>
              <a:rPr lang="en-US" altLang="zh-TW" sz="1100" b="0" i="0" u="none" strike="noStrike" kern="1200" cap="none" dirty="0" smtClean="0">
                <a:solidFill>
                  <a:schemeClr val="dk1"/>
                </a:solidFill>
                <a:effectLst/>
                <a:latin typeface="Arial"/>
                <a:ea typeface="Arial"/>
                <a:cs typeface="Arial"/>
                <a:sym typeface="Arial"/>
              </a:rPr>
              <a:t> is a generalization of the </a:t>
            </a:r>
            <a:r>
              <a:rPr lang="en-US" altLang="zh-TW" sz="1100" b="0" i="0" u="none" strike="noStrike" kern="1200" cap="none" dirty="0" smtClean="0">
                <a:solidFill>
                  <a:schemeClr val="dk1"/>
                </a:solidFill>
                <a:effectLst/>
                <a:latin typeface="Arial"/>
                <a:ea typeface="Arial"/>
                <a:cs typeface="Arial"/>
                <a:sym typeface="Arial"/>
                <a:hlinkClick r:id="rId7" tooltip="Logistic function"/>
              </a:rPr>
              <a:t>logistic function</a:t>
            </a:r>
            <a:r>
              <a:rPr lang="en-US" altLang="zh-TW" sz="1100" b="0" i="0" u="none" strike="noStrike" kern="1200" cap="none" dirty="0" smtClean="0">
                <a:solidFill>
                  <a:schemeClr val="dk1"/>
                </a:solidFill>
                <a:effectLst/>
                <a:latin typeface="Arial"/>
                <a:ea typeface="Arial"/>
                <a:cs typeface="Arial"/>
                <a:sym typeface="Arial"/>
              </a:rPr>
              <a:t> that "squashes" a </a:t>
            </a:r>
            <a:r>
              <a:rPr lang="en-US" altLang="zh-TW" sz="1100" b="0" i="1" u="none" strike="noStrike" kern="1200" cap="none" dirty="0" smtClean="0">
                <a:solidFill>
                  <a:schemeClr val="dk1"/>
                </a:solidFill>
                <a:effectLst/>
                <a:latin typeface="Arial"/>
                <a:ea typeface="Arial"/>
                <a:cs typeface="Arial"/>
                <a:sym typeface="Arial"/>
              </a:rPr>
              <a:t>K</a:t>
            </a:r>
            <a:r>
              <a:rPr lang="en-US" altLang="zh-TW" sz="1100" b="0" i="0" u="none" strike="noStrike" kern="1200" cap="none" dirty="0" smtClean="0">
                <a:solidFill>
                  <a:schemeClr val="dk1"/>
                </a:solidFill>
                <a:effectLst/>
                <a:latin typeface="Arial"/>
                <a:ea typeface="Arial"/>
                <a:cs typeface="Arial"/>
                <a:sym typeface="Arial"/>
              </a:rPr>
              <a:t>-dimensional vector {\displaystyle \mathbf {z} } of arbitrary real values to a </a:t>
            </a:r>
            <a:r>
              <a:rPr lang="en-US" altLang="zh-TW" sz="1100" b="0" i="1" u="none" strike="noStrike" kern="1200" cap="none" dirty="0" smtClean="0">
                <a:solidFill>
                  <a:schemeClr val="dk1"/>
                </a:solidFill>
                <a:effectLst/>
                <a:latin typeface="Arial"/>
                <a:ea typeface="Arial"/>
                <a:cs typeface="Arial"/>
                <a:sym typeface="Arial"/>
              </a:rPr>
              <a:t>K</a:t>
            </a:r>
            <a:r>
              <a:rPr lang="en-US" altLang="zh-TW" sz="1100" b="0" i="0" u="none" strike="noStrike" kern="1200" cap="none" dirty="0" smtClean="0">
                <a:solidFill>
                  <a:schemeClr val="dk1"/>
                </a:solidFill>
                <a:effectLst/>
                <a:latin typeface="Arial"/>
                <a:ea typeface="Arial"/>
                <a:cs typeface="Arial"/>
                <a:sym typeface="Arial"/>
              </a:rPr>
              <a:t>-dimensional vector {\displaystyle \sigma (\mathbf {z} )} of real values in the range (0, 1) that add up to 1.</a:t>
            </a:r>
            <a:endParaRPr lang="zh-TW" altLang="en-US" dirty="0"/>
          </a:p>
        </p:txBody>
      </p:sp>
    </p:spTree>
    <p:extLst>
      <p:ext uri="{BB962C8B-B14F-4D97-AF65-F5344CB8AC3E}">
        <p14:creationId xmlns:p14="http://schemas.microsoft.com/office/powerpoint/2010/main" val="4183227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FD002 has 27 features</a:t>
            </a:r>
          </a:p>
          <a:p>
            <a:r>
              <a:rPr lang="en-US" altLang="zh-TW" dirty="0" smtClean="0"/>
              <a:t>27</a:t>
            </a:r>
            <a:r>
              <a:rPr lang="zh-TW" altLang="en-US" dirty="0" smtClean="0"/>
              <a:t> </a:t>
            </a:r>
            <a:r>
              <a:rPr lang="en-US" altLang="zh-TW" dirty="0" smtClean="0"/>
              <a:t>features x 11 time cycles</a:t>
            </a:r>
            <a:r>
              <a:rPr lang="en-US" altLang="zh-TW" baseline="0" dirty="0" smtClean="0"/>
              <a:t> x 2 times (22 time cycles) (like as RG layers in images)</a:t>
            </a:r>
            <a:endParaRPr lang="zh-TW" altLang="en-US" dirty="0"/>
          </a:p>
        </p:txBody>
      </p:sp>
    </p:spTree>
    <p:extLst>
      <p:ext uri="{BB962C8B-B14F-4D97-AF65-F5344CB8AC3E}">
        <p14:creationId xmlns:p14="http://schemas.microsoft.com/office/powerpoint/2010/main" val="726214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100" b="0" i="0" u="none" strike="noStrike" kern="1200" cap="none" dirty="0" smtClean="0">
                    <a:solidFill>
                      <a:schemeClr val="dk1"/>
                    </a:solidFill>
                    <a:effectLst/>
                    <a:latin typeface="Arial"/>
                    <a:ea typeface="Arial"/>
                    <a:cs typeface="Arial"/>
                    <a:sym typeface="Arial"/>
                  </a:rPr>
                  <a:t>在深度學習中，</a:t>
                </a:r>
                <a:r>
                  <a:rPr lang="en-US" altLang="zh-TW" sz="1100" b="0" i="0" u="none" strike="noStrike" kern="1200" cap="none" dirty="0">
                    <a:solidFill>
                      <a:schemeClr val="dk1"/>
                    </a:solidFill>
                    <a:effectLst/>
                    <a:latin typeface="Arial"/>
                    <a:ea typeface="Arial"/>
                    <a:cs typeface="Arial"/>
                    <a:sym typeface="Arial"/>
                  </a:rPr>
                  <a:t>RNN</a:t>
                </a:r>
                <a:r>
                  <a:rPr lang="zh-TW" altLang="zh-TW" sz="1100" b="0" i="0" u="none" strike="noStrike" kern="1200" cap="none" dirty="0">
                    <a:solidFill>
                      <a:schemeClr val="dk1"/>
                    </a:solidFill>
                    <a:effectLst/>
                    <a:latin typeface="Arial"/>
                    <a:ea typeface="Arial"/>
                    <a:cs typeface="Arial"/>
                    <a:sym typeface="Arial"/>
                  </a:rPr>
                  <a:t>的目的在於處理與時間序列有關的資料，例如預測句子的下一個詞是甚麼，與一般神經網路不同的是，強調資料的輸入存在相依性，而不是互相獨立的，因此透過網路中的循環特性，讓當前的輸出必須考慮到上一次的輸出結果，就像是網路中有了「記憶」，會依照過往的記憶決定接下來的輸出結果，如圖 </a:t>
                </a:r>
                <a:r>
                  <a:rPr lang="en-US" altLang="zh-TW" sz="1100" b="0" i="0" u="none" strike="noStrike" kern="1200" cap="none" dirty="0">
                    <a:solidFill>
                      <a:schemeClr val="dk1"/>
                    </a:solidFill>
                    <a:effectLst/>
                    <a:latin typeface="Arial"/>
                    <a:ea typeface="Arial"/>
                    <a:cs typeface="Arial"/>
                    <a:sym typeface="Arial"/>
                  </a:rPr>
                  <a:t>6</a:t>
                </a:r>
                <a:r>
                  <a:rPr lang="zh-TW" altLang="zh-TW" sz="1100" b="0" i="0" u="none" strike="noStrike" kern="1200" cap="none" dirty="0">
                    <a:solidFill>
                      <a:schemeClr val="dk1"/>
                    </a:solidFill>
                    <a:effectLst/>
                    <a:latin typeface="Arial"/>
                    <a:ea typeface="Arial"/>
                    <a:cs typeface="Arial"/>
                    <a:sym typeface="Arial"/>
                  </a:rPr>
                  <a:t>，將一個</a:t>
                </a:r>
                <a:r>
                  <a:rPr lang="en-US" altLang="zh-TW" sz="1100" b="0" i="0" u="none" strike="noStrike" kern="1200" cap="none" dirty="0">
                    <a:solidFill>
                      <a:schemeClr val="dk1"/>
                    </a:solidFill>
                    <a:effectLst/>
                    <a:latin typeface="Arial"/>
                    <a:ea typeface="Arial"/>
                    <a:cs typeface="Arial"/>
                    <a:sym typeface="Arial"/>
                  </a:rPr>
                  <a:t>RNN</a:t>
                </a:r>
                <a:r>
                  <a:rPr lang="zh-TW" altLang="zh-TW" sz="1100" b="0" i="0" u="none" strike="noStrike" kern="1200" cap="none" dirty="0">
                    <a:solidFill>
                      <a:schemeClr val="dk1"/>
                    </a:solidFill>
                    <a:effectLst/>
                    <a:latin typeface="Arial"/>
                    <a:ea typeface="Arial"/>
                    <a:cs typeface="Arial"/>
                    <a:sym typeface="Arial"/>
                  </a:rPr>
                  <a:t>展開，可看成時序資料由左往右輸入，</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𝑥</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0</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𝑥</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1</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𝑥</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2</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𝑥</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𝑡</m:t>
                        </m:r>
                      </m:sub>
                    </m:sSub>
                  </m:oMath>
                </a14:m>
                <a:r>
                  <a:rPr lang="zh-TW" altLang="zh-TW" sz="1100" b="0" i="0" u="none" strike="noStrike" kern="1200" cap="none" dirty="0">
                    <a:solidFill>
                      <a:schemeClr val="dk1"/>
                    </a:solidFill>
                    <a:effectLst/>
                    <a:latin typeface="Arial"/>
                    <a:ea typeface="Arial"/>
                    <a:cs typeface="Arial"/>
                    <a:sym typeface="Arial"/>
                  </a:rPr>
                  <a:t>代表每個時序的輸入資料，</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h</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0</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h</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1</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h</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2</m:t>
                        </m:r>
                      </m:sub>
                    </m:sSub>
                  </m:oMath>
                </a14:m>
                <a:r>
                  <a:rPr lang="en-US" altLang="zh-TW" sz="1100" b="0" i="0" u="none" strike="noStrike" kern="1200" cap="none" dirty="0">
                    <a:solidFill>
                      <a:schemeClr val="dk1"/>
                    </a:solidFill>
                    <a:effectLst/>
                    <a:latin typeface="Arial"/>
                    <a:ea typeface="Arial"/>
                    <a:cs typeface="Arial"/>
                    <a:sym typeface="Arial"/>
                  </a:rPr>
                  <a:t>,…,</a:t>
                </a:r>
                <a14:m>
                  <m:oMath xmlns:m="http://schemas.openxmlformats.org/officeDocument/2006/math">
                    <m:sSub>
                      <m:sSubPr>
                        <m:ctrlPr>
                          <a:rPr lang="zh-TW" altLang="zh-TW" sz="1100" b="0" i="1" u="none" strike="noStrike" kern="1200" cap="none">
                            <a:solidFill>
                              <a:schemeClr val="dk1"/>
                            </a:solidFill>
                            <a:effectLst/>
                            <a:latin typeface="Cambria Math" panose="02040503050406030204" pitchFamily="18" charset="0"/>
                            <a:ea typeface="Arial"/>
                            <a:cs typeface="Arial"/>
                            <a:sym typeface="Arial"/>
                          </a:rPr>
                        </m:ctrlPr>
                      </m:sSubPr>
                      <m:e>
                        <m:r>
                          <a:rPr lang="en-US" altLang="zh-TW" sz="1100" b="0" i="1" u="none" strike="noStrike" kern="1200" cap="none">
                            <a:solidFill>
                              <a:schemeClr val="dk1"/>
                            </a:solidFill>
                            <a:effectLst/>
                            <a:latin typeface="Cambria Math" panose="02040503050406030204" pitchFamily="18" charset="0"/>
                            <a:ea typeface="Arial"/>
                            <a:cs typeface="Arial"/>
                            <a:sym typeface="Arial"/>
                          </a:rPr>
                          <m:t>h</m:t>
                        </m:r>
                      </m:e>
                      <m:sub>
                        <m:r>
                          <a:rPr lang="en-US" altLang="zh-TW" sz="1100" b="0" i="1" u="none" strike="noStrike" kern="1200" cap="none">
                            <a:solidFill>
                              <a:schemeClr val="dk1"/>
                            </a:solidFill>
                            <a:effectLst/>
                            <a:latin typeface="Cambria Math" panose="02040503050406030204" pitchFamily="18" charset="0"/>
                            <a:ea typeface="Arial"/>
                            <a:cs typeface="Arial"/>
                            <a:sym typeface="Arial"/>
                          </a:rPr>
                          <m:t>𝑡</m:t>
                        </m:r>
                      </m:sub>
                    </m:sSub>
                  </m:oMath>
                </a14:m>
                <a:r>
                  <a:rPr lang="zh-TW" altLang="zh-TW" sz="1100" b="0" i="0" u="none" strike="noStrike" kern="1200" cap="none" dirty="0">
                    <a:solidFill>
                      <a:schemeClr val="dk1"/>
                    </a:solidFill>
                    <a:effectLst/>
                    <a:latin typeface="Arial"/>
                    <a:ea typeface="Arial"/>
                    <a:cs typeface="Arial"/>
                    <a:sym typeface="Arial"/>
                  </a:rPr>
                  <a:t>代表每個時序的輸出，</a:t>
                </a:r>
                <a:r>
                  <a:rPr lang="en-US" altLang="zh-TW" sz="1100" b="0" i="0" u="none" strike="noStrike" kern="1200" cap="none" dirty="0">
                    <a:solidFill>
                      <a:schemeClr val="dk1"/>
                    </a:solidFill>
                    <a:effectLst/>
                    <a:latin typeface="Arial"/>
                    <a:ea typeface="Arial"/>
                    <a:cs typeface="Arial"/>
                    <a:sym typeface="Arial"/>
                  </a:rPr>
                  <a:t>t</a:t>
                </a:r>
                <a:r>
                  <a:rPr lang="zh-TW" altLang="zh-TW" sz="1100" b="0" i="0" u="none" strike="noStrike" kern="1200" cap="none" dirty="0">
                    <a:solidFill>
                      <a:schemeClr val="dk1"/>
                    </a:solidFill>
                    <a:effectLst/>
                    <a:latin typeface="Arial"/>
                    <a:ea typeface="Arial"/>
                    <a:cs typeface="Arial"/>
                    <a:sym typeface="Arial"/>
                  </a:rPr>
                  <a:t>表示輸入的時間</a:t>
                </a:r>
                <a:r>
                  <a:rPr lang="zh-TW" altLang="zh-TW" sz="1100" b="0" i="0" u="none" strike="noStrike" kern="1200" cap="none" dirty="0" smtClean="0">
                    <a:solidFill>
                      <a:schemeClr val="dk1"/>
                    </a:solidFill>
                    <a:effectLst/>
                    <a:latin typeface="Arial"/>
                    <a:ea typeface="Arial"/>
                    <a:cs typeface="Arial"/>
                    <a:sym typeface="Arial"/>
                  </a:rPr>
                  <a:t>。</a:t>
                </a:r>
                <a:endParaRPr lang="en-US" altLang="zh-TW" sz="1100" b="0" i="0" u="none" strike="noStrike" kern="1200" cap="none" dirty="0" smtClean="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100" b="0" i="0" u="none" strike="noStrike" kern="1200" cap="none" dirty="0" smtClean="0">
                    <a:solidFill>
                      <a:schemeClr val="dk1"/>
                    </a:solidFill>
                    <a:effectLst/>
                    <a:latin typeface="Arial"/>
                    <a:ea typeface="Arial"/>
                    <a:cs typeface="Arial"/>
                    <a:sym typeface="Arial"/>
                  </a:rPr>
                  <a:t>理論上此架構可以處理任何長度的時序性資料，然而實際上在訓練時所用的倒傳遞演算法，會讓此架構產生梯度爆炸</a:t>
                </a:r>
                <a:r>
                  <a:rPr lang="en-US" altLang="zh-TW" sz="1100" b="0" i="0" u="none" strike="noStrike" kern="1200" cap="none" dirty="0" smtClean="0">
                    <a:solidFill>
                      <a:schemeClr val="dk1"/>
                    </a:solidFill>
                    <a:effectLst/>
                    <a:latin typeface="Arial"/>
                    <a:ea typeface="Arial"/>
                    <a:cs typeface="Arial"/>
                    <a:sym typeface="Arial"/>
                  </a:rPr>
                  <a:t>(Gradient Exploding)</a:t>
                </a:r>
                <a:r>
                  <a:rPr lang="zh-TW" altLang="zh-TW" sz="1100" b="0" i="0" u="none" strike="noStrike" kern="1200" cap="none" dirty="0" smtClean="0">
                    <a:solidFill>
                      <a:schemeClr val="dk1"/>
                    </a:solidFill>
                    <a:effectLst/>
                    <a:latin typeface="Arial"/>
                    <a:ea typeface="Arial"/>
                    <a:cs typeface="Arial"/>
                    <a:sym typeface="Arial"/>
                  </a:rPr>
                  <a:t>或是梯度消失</a:t>
                </a:r>
                <a:r>
                  <a:rPr lang="en-US" altLang="zh-TW" sz="1100" b="0" i="0" u="none" strike="noStrike" kern="1200" cap="none" dirty="0" smtClean="0">
                    <a:solidFill>
                      <a:schemeClr val="dk1"/>
                    </a:solidFill>
                    <a:effectLst/>
                    <a:latin typeface="Arial"/>
                    <a:ea typeface="Arial"/>
                    <a:cs typeface="Arial"/>
                    <a:sym typeface="Arial"/>
                  </a:rPr>
                  <a:t>(Gradient Vanishing)</a:t>
                </a:r>
                <a:r>
                  <a:rPr lang="zh-TW" altLang="zh-TW" sz="1100" b="0" i="0" u="none" strike="noStrike" kern="1200" cap="none" dirty="0" smtClean="0">
                    <a:solidFill>
                      <a:schemeClr val="dk1"/>
                    </a:solidFill>
                    <a:effectLst/>
                    <a:latin typeface="Arial"/>
                    <a:ea typeface="Arial"/>
                    <a:cs typeface="Arial"/>
                    <a:sym typeface="Arial"/>
                  </a:rPr>
                  <a:t>的問題，即隨著時序的增加，權重的更新大到無法處理的地步，稱為梯度爆炸；權重的更新小到趨近於</a:t>
                </a:r>
                <a:r>
                  <a:rPr lang="en-US" altLang="zh-TW" sz="1100" b="0" i="0" u="none" strike="noStrike" kern="1200" cap="none" dirty="0" smtClean="0">
                    <a:solidFill>
                      <a:schemeClr val="dk1"/>
                    </a:solidFill>
                    <a:effectLst/>
                    <a:latin typeface="Arial"/>
                    <a:ea typeface="Arial"/>
                    <a:cs typeface="Arial"/>
                    <a:sym typeface="Arial"/>
                  </a:rPr>
                  <a:t>0</a:t>
                </a:r>
                <a:r>
                  <a:rPr lang="zh-TW" altLang="zh-TW" sz="1100" b="0" i="0" u="none" strike="noStrike" kern="1200" cap="none" dirty="0" smtClean="0">
                    <a:solidFill>
                      <a:schemeClr val="dk1"/>
                    </a:solidFill>
                    <a:effectLst/>
                    <a:latin typeface="Arial"/>
                    <a:ea typeface="Arial"/>
                    <a:cs typeface="Arial"/>
                    <a:sym typeface="Arial"/>
                  </a:rPr>
                  <a:t>，稱為梯度消失，使得神經網路只記得最近發生的事情，而時間較久前的結果已經遺忘。</a:t>
                </a:r>
              </a:p>
              <a:p>
                <a:r>
                  <a:rPr lang="zh-TW" altLang="zh-TW" sz="1100" b="1" i="0" u="none" strike="noStrike" kern="1200" cap="none" dirty="0" smtClean="0">
                    <a:solidFill>
                      <a:schemeClr val="dk1"/>
                    </a:solidFill>
                    <a:effectLst/>
                    <a:latin typeface="Arial"/>
                    <a:ea typeface="Arial"/>
                    <a:cs typeface="Arial"/>
                    <a:sym typeface="Arial"/>
                  </a:rPr>
                  <a:t>長短期記憶</a:t>
                </a:r>
                <a:r>
                  <a:rPr lang="en-US" altLang="zh-TW" sz="1100" b="1" i="0" u="none" strike="noStrike" kern="1200" cap="none" dirty="0" smtClean="0">
                    <a:solidFill>
                      <a:schemeClr val="dk1"/>
                    </a:solidFill>
                    <a:effectLst/>
                    <a:latin typeface="Arial"/>
                    <a:ea typeface="Arial"/>
                    <a:cs typeface="Arial"/>
                    <a:sym typeface="Arial"/>
                  </a:rPr>
                  <a:t>(Long Short-Term Memory</a:t>
                </a:r>
                <a:r>
                  <a:rPr lang="zh-TW" altLang="zh-TW" sz="1100" b="1" i="0" u="none" strike="noStrike" kern="1200" cap="none" dirty="0" smtClean="0">
                    <a:solidFill>
                      <a:schemeClr val="dk1"/>
                    </a:solidFill>
                    <a:effectLst/>
                    <a:latin typeface="Arial"/>
                    <a:ea typeface="Arial"/>
                    <a:cs typeface="Arial"/>
                    <a:sym typeface="Arial"/>
                  </a:rPr>
                  <a:t>，</a:t>
                </a:r>
                <a:r>
                  <a:rPr lang="en-US" altLang="zh-TW" sz="1100" b="1" i="0" u="none" strike="noStrike" kern="1200" cap="none" dirty="0" smtClean="0">
                    <a:solidFill>
                      <a:schemeClr val="dk1"/>
                    </a:solidFill>
                    <a:effectLst/>
                    <a:latin typeface="Arial"/>
                    <a:ea typeface="Arial"/>
                    <a:cs typeface="Arial"/>
                    <a:sym typeface="Arial"/>
                  </a:rPr>
                  <a:t>LSTM)</a:t>
                </a:r>
                <a:endParaRPr lang="zh-TW" altLang="zh-TW" sz="1100" b="1" i="0" u="none" strike="noStrike" kern="1200" cap="none" dirty="0" smtClean="0">
                  <a:solidFill>
                    <a:schemeClr val="dk1"/>
                  </a:solidFill>
                  <a:effectLst/>
                  <a:latin typeface="Arial"/>
                  <a:ea typeface="Arial"/>
                  <a:cs typeface="Arial"/>
                  <a:sym typeface="Arial"/>
                </a:endParaRPr>
              </a:p>
              <a:p>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是一種時間遞歸神經網路，由於傳統的</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存在梯度消失問題，在進行梯度下降法時，修正量隨著時間傳遞而衰減，導致參數無法被更新，神經網路不能訓練到最好，但是</a:t>
                </a:r>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能做到更好地掌握長時序的依賴。</a:t>
                </a:r>
                <a:r>
                  <a:rPr lang="en-US" altLang="zh-TW" sz="1100" b="0" i="0" u="none" strike="noStrike" kern="1200" cap="none" dirty="0" err="1" smtClean="0">
                    <a:solidFill>
                      <a:schemeClr val="dk1"/>
                    </a:solidFill>
                    <a:effectLst/>
                    <a:latin typeface="Arial"/>
                    <a:ea typeface="Arial"/>
                    <a:cs typeface="Arial"/>
                    <a:sym typeface="Arial"/>
                  </a:rPr>
                  <a:t>Hochreiter</a:t>
                </a:r>
                <a:r>
                  <a:rPr lang="zh-TW" altLang="zh-TW" sz="1100" b="0" i="0" u="none" strike="noStrike" kern="1200" cap="none" dirty="0" smtClean="0">
                    <a:solidFill>
                      <a:schemeClr val="dk1"/>
                    </a:solidFill>
                    <a:effectLst/>
                    <a:latin typeface="Arial"/>
                    <a:ea typeface="Arial"/>
                    <a:cs typeface="Arial"/>
                    <a:sym typeface="Arial"/>
                  </a:rPr>
                  <a:t>與</a:t>
                </a:r>
                <a:r>
                  <a:rPr lang="en-US" altLang="zh-TW" sz="1100" b="0" i="0" u="none" strike="noStrike" kern="1200" cap="none" dirty="0" err="1" smtClean="0">
                    <a:solidFill>
                      <a:schemeClr val="dk1"/>
                    </a:solidFill>
                    <a:effectLst/>
                    <a:latin typeface="Arial"/>
                    <a:ea typeface="Arial"/>
                    <a:cs typeface="Arial"/>
                    <a:sym typeface="Arial"/>
                  </a:rPr>
                  <a:t>Schmidhuber</a:t>
                </a:r>
                <a:r>
                  <a:rPr lang="en-US" altLang="zh-TW" sz="1100" b="0" i="0" u="none" strike="noStrike" kern="1200" cap="none" dirty="0" smtClean="0">
                    <a:solidFill>
                      <a:schemeClr val="dk1"/>
                    </a:solidFill>
                    <a:effectLst/>
                    <a:latin typeface="Arial"/>
                    <a:ea typeface="Arial"/>
                    <a:cs typeface="Arial"/>
                    <a:sym typeface="Arial"/>
                  </a:rPr>
                  <a:t>[5]</a:t>
                </a:r>
                <a:r>
                  <a:rPr lang="zh-TW" altLang="zh-TW" sz="1100" b="0" i="0" u="none" strike="noStrike" kern="1200" cap="none" dirty="0" smtClean="0">
                    <a:solidFill>
                      <a:schemeClr val="dk1"/>
                    </a:solidFill>
                    <a:effectLst/>
                    <a:latin typeface="Arial"/>
                    <a:ea typeface="Arial"/>
                    <a:cs typeface="Arial"/>
                    <a:sym typeface="Arial"/>
                  </a:rPr>
                  <a:t>提出了</a:t>
                </a:r>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這個架構來解決此問題，與</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相比複雜許多，包含有三個閘：輸入閘</a:t>
                </a:r>
                <a:r>
                  <a:rPr lang="en-US" altLang="zh-TW" sz="1100" b="0" i="0" u="none" strike="noStrike" kern="1200" cap="none" dirty="0" smtClean="0">
                    <a:solidFill>
                      <a:schemeClr val="dk1"/>
                    </a:solidFill>
                    <a:effectLst/>
                    <a:latin typeface="Arial"/>
                    <a:ea typeface="Arial"/>
                    <a:cs typeface="Arial"/>
                    <a:sym typeface="Arial"/>
                  </a:rPr>
                  <a:t>(Input Gate)</a:t>
                </a:r>
                <a:r>
                  <a:rPr lang="zh-TW" altLang="zh-TW" sz="1100" b="0" i="0" u="none" strike="noStrike" kern="1200" cap="none" dirty="0" smtClean="0">
                    <a:solidFill>
                      <a:schemeClr val="dk1"/>
                    </a:solidFill>
                    <a:effectLst/>
                    <a:latin typeface="Arial"/>
                    <a:ea typeface="Arial"/>
                    <a:cs typeface="Arial"/>
                    <a:sym typeface="Arial"/>
                  </a:rPr>
                  <a:t>、輸出閘</a:t>
                </a:r>
                <a:r>
                  <a:rPr lang="en-US" altLang="zh-TW" sz="1100" b="0" i="0" u="none" strike="noStrike" kern="1200" cap="none" dirty="0" smtClean="0">
                    <a:solidFill>
                      <a:schemeClr val="dk1"/>
                    </a:solidFill>
                    <a:effectLst/>
                    <a:latin typeface="Arial"/>
                    <a:ea typeface="Arial"/>
                    <a:cs typeface="Arial"/>
                    <a:sym typeface="Arial"/>
                  </a:rPr>
                  <a:t>(Output Gate)</a:t>
                </a:r>
                <a:r>
                  <a:rPr lang="zh-TW" altLang="zh-TW" sz="1100" b="0" i="0" u="none" strike="noStrike" kern="1200" cap="none" dirty="0" smtClean="0">
                    <a:solidFill>
                      <a:schemeClr val="dk1"/>
                    </a:solidFill>
                    <a:effectLst/>
                    <a:latin typeface="Arial"/>
                    <a:ea typeface="Arial"/>
                    <a:cs typeface="Arial"/>
                    <a:sym typeface="Arial"/>
                  </a:rPr>
                  <a:t>、及遺忘閘</a:t>
                </a:r>
                <a:r>
                  <a:rPr lang="en-US" altLang="zh-TW" sz="1100" b="0" i="0" u="none" strike="noStrike" kern="1200" cap="none" dirty="0" smtClean="0">
                    <a:solidFill>
                      <a:schemeClr val="dk1"/>
                    </a:solidFill>
                    <a:effectLst/>
                    <a:latin typeface="Arial"/>
                    <a:ea typeface="Arial"/>
                    <a:cs typeface="Arial"/>
                    <a:sym typeface="Arial"/>
                  </a:rPr>
                  <a:t>(Forget Gate)</a:t>
                </a:r>
                <a:r>
                  <a:rPr lang="zh-TW" altLang="zh-TW" sz="1100" b="0" i="0" u="none" strike="noStrike" kern="1200" cap="none" dirty="0" smtClean="0">
                    <a:solidFill>
                      <a:schemeClr val="dk1"/>
                    </a:solidFill>
                    <a:effectLst/>
                    <a:latin typeface="Arial"/>
                    <a:ea typeface="Arial"/>
                    <a:cs typeface="Arial"/>
                    <a:sym typeface="Arial"/>
                  </a:rPr>
                  <a:t>，並有一記憶單元</a:t>
                </a:r>
                <a:r>
                  <a:rPr lang="en-US" altLang="zh-TW" sz="1100" b="0" i="0" u="none" strike="noStrike" kern="1200" cap="none" dirty="0" smtClean="0">
                    <a:solidFill>
                      <a:schemeClr val="dk1"/>
                    </a:solidFill>
                    <a:effectLst/>
                    <a:latin typeface="Arial"/>
                    <a:ea typeface="Arial"/>
                    <a:cs typeface="Arial"/>
                    <a:sym typeface="Arial"/>
                  </a:rPr>
                  <a:t>(Memory Cell)</a:t>
                </a:r>
                <a:r>
                  <a:rPr lang="zh-TW" altLang="zh-TW" sz="1100" b="0" i="0" u="none" strike="noStrike" kern="1200" cap="none" dirty="0" smtClean="0">
                    <a:solidFill>
                      <a:schemeClr val="dk1"/>
                    </a:solidFill>
                    <a:effectLst/>
                    <a:latin typeface="Arial"/>
                    <a:ea typeface="Arial"/>
                    <a:cs typeface="Arial"/>
                    <a:sym typeface="Arial"/>
                  </a:rPr>
                  <a:t>，以閘</a:t>
                </a:r>
                <a:r>
                  <a:rPr lang="en-US" altLang="zh-TW" sz="1100" b="0" i="0" u="none" strike="noStrike" kern="1200" cap="none" dirty="0" smtClean="0">
                    <a:solidFill>
                      <a:schemeClr val="dk1"/>
                    </a:solidFill>
                    <a:effectLst/>
                    <a:latin typeface="Arial"/>
                    <a:ea typeface="Arial"/>
                    <a:cs typeface="Arial"/>
                    <a:sym typeface="Arial"/>
                  </a:rPr>
                  <a:t>(Gate)</a:t>
                </a:r>
                <a:r>
                  <a:rPr lang="zh-TW" altLang="zh-TW" sz="1100" b="0" i="0" u="none" strike="noStrike" kern="1200" cap="none" dirty="0" smtClean="0">
                    <a:solidFill>
                      <a:schemeClr val="dk1"/>
                    </a:solidFill>
                    <a:effectLst/>
                    <a:latin typeface="Arial"/>
                    <a:ea typeface="Arial"/>
                    <a:cs typeface="Arial"/>
                    <a:sym typeface="Arial"/>
                  </a:rPr>
                  <a:t>的概念，去控制訊息加入到記憶單元和從記憶單元中移除，因此這三個開關是用來保護和控制記憶狀態，他們有各自的權重，會依據輸入資料經過權重計算之後，來決定每個開關的開啟或關閉。</a:t>
                </a:r>
              </a:p>
              <a:p>
                <a:r>
                  <a:rPr lang="zh-TW" altLang="zh-TW" sz="1100" b="0" i="0" u="none" strike="noStrike" kern="1200" cap="none" dirty="0" smtClean="0">
                    <a:solidFill>
                      <a:schemeClr val="dk1"/>
                    </a:solidFill>
                    <a:effectLst/>
                    <a:latin typeface="Arial"/>
                    <a:ea typeface="Arial"/>
                    <a:cs typeface="Arial"/>
                    <a:sym typeface="Arial"/>
                  </a:rPr>
                  <a:t>在標準的</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中，重複使用的神經元只是一個非常簡單的結構，例如一個</a:t>
                </a:r>
                <a:r>
                  <a:rPr lang="en-US" altLang="zh-TW" sz="1100" b="0" i="0" u="none" strike="noStrike" kern="1200" cap="none" dirty="0" smtClean="0">
                    <a:solidFill>
                      <a:schemeClr val="dk1"/>
                    </a:solidFill>
                    <a:effectLst/>
                    <a:latin typeface="Arial"/>
                    <a:ea typeface="Arial"/>
                    <a:cs typeface="Arial"/>
                    <a:sym typeface="Arial"/>
                  </a:rPr>
                  <a:t> </a:t>
                </a:r>
                <a:r>
                  <a:rPr lang="en-US" altLang="zh-TW" sz="1100" b="0" i="0" u="none" strike="noStrike" kern="1200" cap="none" dirty="0" err="1" smtClean="0">
                    <a:solidFill>
                      <a:schemeClr val="dk1"/>
                    </a:solidFill>
                    <a:effectLst/>
                    <a:latin typeface="Arial"/>
                    <a:ea typeface="Arial"/>
                    <a:cs typeface="Arial"/>
                    <a:sym typeface="Arial"/>
                  </a:rPr>
                  <a:t>tanh</a:t>
                </a:r>
                <a:r>
                  <a:rPr lang="zh-TW" altLang="zh-TW" sz="1100" b="0" i="0" u="none" strike="noStrike" kern="1200" cap="none" dirty="0" smtClean="0">
                    <a:solidFill>
                      <a:schemeClr val="dk1"/>
                    </a:solidFill>
                    <a:effectLst/>
                    <a:latin typeface="Arial"/>
                    <a:ea typeface="Arial"/>
                    <a:cs typeface="Arial"/>
                    <a:sym typeface="Arial"/>
                  </a:rPr>
                  <a:t>層，如圖 </a:t>
                </a:r>
                <a:r>
                  <a:rPr lang="en-US" altLang="zh-TW" sz="1100" b="0" i="0" u="none" strike="noStrike" kern="1200" cap="none" dirty="0" smtClean="0">
                    <a:solidFill>
                      <a:schemeClr val="dk1"/>
                    </a:solidFill>
                    <a:effectLst/>
                    <a:latin typeface="Arial"/>
                    <a:ea typeface="Arial"/>
                    <a:cs typeface="Arial"/>
                    <a:sym typeface="Arial"/>
                  </a:rPr>
                  <a:t>7</a:t>
                </a:r>
                <a:r>
                  <a:rPr lang="zh-TW" altLang="zh-TW" sz="1100" b="0" i="0" u="none" strike="noStrike" kern="1200" cap="none" dirty="0" smtClean="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100" b="0" i="0" u="none" strike="noStrike" kern="1200" cap="none" dirty="0">
                  <a:solidFill>
                    <a:schemeClr val="dk1"/>
                  </a:solidFill>
                  <a:effectLst/>
                  <a:latin typeface="Arial"/>
                  <a:ea typeface="Arial"/>
                  <a:cs typeface="Arial"/>
                  <a:sym typeface="Arial"/>
                </a:endParaRP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100" b="0" i="0" u="none" strike="noStrike" kern="1200" cap="none" dirty="0" smtClean="0">
                    <a:solidFill>
                      <a:schemeClr val="dk1"/>
                    </a:solidFill>
                    <a:effectLst/>
                    <a:latin typeface="Arial"/>
                    <a:ea typeface="Arial"/>
                    <a:cs typeface="Arial"/>
                    <a:sym typeface="Arial"/>
                  </a:rPr>
                  <a:t>在深度學習中，</a:t>
                </a:r>
                <a:r>
                  <a:rPr lang="en-US" altLang="zh-TW" sz="1100" b="0" i="0" u="none" strike="noStrike" kern="1200" cap="none" dirty="0">
                    <a:solidFill>
                      <a:schemeClr val="dk1"/>
                    </a:solidFill>
                    <a:effectLst/>
                    <a:latin typeface="Arial"/>
                    <a:ea typeface="Arial"/>
                    <a:cs typeface="Arial"/>
                    <a:sym typeface="Arial"/>
                  </a:rPr>
                  <a:t>RNN</a:t>
                </a:r>
                <a:r>
                  <a:rPr lang="zh-TW" altLang="zh-TW" sz="1100" b="0" i="0" u="none" strike="noStrike" kern="1200" cap="none" dirty="0">
                    <a:solidFill>
                      <a:schemeClr val="dk1"/>
                    </a:solidFill>
                    <a:effectLst/>
                    <a:latin typeface="Arial"/>
                    <a:ea typeface="Arial"/>
                    <a:cs typeface="Arial"/>
                    <a:sym typeface="Arial"/>
                  </a:rPr>
                  <a:t>的目的在於處理與時間序列有關的資料，例如預測句子的下一個詞是甚麼，與一般神經網路不同的是，強調資料的輸入存在相依性，而不是互相獨立的，因此透過網路中的循環特性，讓當前的輸出必須考慮到上一次的輸出結果，就像是網路中有了「記憶」，會依照過往的記憶決定接下來的輸出結果，如圖 </a:t>
                </a:r>
                <a:r>
                  <a:rPr lang="en-US" altLang="zh-TW" sz="1100" b="0" i="0" u="none" strike="noStrike" kern="1200" cap="none" dirty="0">
                    <a:solidFill>
                      <a:schemeClr val="dk1"/>
                    </a:solidFill>
                    <a:effectLst/>
                    <a:latin typeface="Arial"/>
                    <a:ea typeface="Arial"/>
                    <a:cs typeface="Arial"/>
                    <a:sym typeface="Arial"/>
                  </a:rPr>
                  <a:t>6</a:t>
                </a:r>
                <a:r>
                  <a:rPr lang="zh-TW" altLang="zh-TW" sz="1100" b="0" i="0" u="none" strike="noStrike" kern="1200" cap="none" dirty="0">
                    <a:solidFill>
                      <a:schemeClr val="dk1"/>
                    </a:solidFill>
                    <a:effectLst/>
                    <a:latin typeface="Arial"/>
                    <a:ea typeface="Arial"/>
                    <a:cs typeface="Arial"/>
                    <a:sym typeface="Arial"/>
                  </a:rPr>
                  <a:t>，將一個</a:t>
                </a:r>
                <a:r>
                  <a:rPr lang="en-US" altLang="zh-TW" sz="1100" b="0" i="0" u="none" strike="noStrike" kern="1200" cap="none" dirty="0">
                    <a:solidFill>
                      <a:schemeClr val="dk1"/>
                    </a:solidFill>
                    <a:effectLst/>
                    <a:latin typeface="Arial"/>
                    <a:ea typeface="Arial"/>
                    <a:cs typeface="Arial"/>
                    <a:sym typeface="Arial"/>
                  </a:rPr>
                  <a:t>RNN</a:t>
                </a:r>
                <a:r>
                  <a:rPr lang="zh-TW" altLang="zh-TW" sz="1100" b="0" i="0" u="none" strike="noStrike" kern="1200" cap="none" dirty="0">
                    <a:solidFill>
                      <a:schemeClr val="dk1"/>
                    </a:solidFill>
                    <a:effectLst/>
                    <a:latin typeface="Arial"/>
                    <a:ea typeface="Arial"/>
                    <a:cs typeface="Arial"/>
                    <a:sym typeface="Arial"/>
                  </a:rPr>
                  <a:t>展開，可看成時序資料由左往右輸入，</a:t>
                </a:r>
                <a:r>
                  <a:rPr lang="en-US" altLang="zh-TW" sz="1100" b="0" i="0" u="none" strike="noStrike" kern="1200" cap="none">
                    <a:solidFill>
                      <a:schemeClr val="dk1"/>
                    </a:solidFill>
                    <a:effectLst/>
                    <a:latin typeface="Arial"/>
                    <a:ea typeface="Arial"/>
                    <a:cs typeface="Arial"/>
                    <a:sym typeface="Arial"/>
                  </a:rPr>
                  <a:t>𝑥</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0</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𝑥</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1</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𝑥</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2</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𝑥</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𝑡</a:t>
                </a:r>
                <a:r>
                  <a:rPr lang="zh-TW" altLang="zh-TW" sz="1100" b="0" i="0" u="none" strike="noStrike" kern="1200" cap="none" dirty="0">
                    <a:solidFill>
                      <a:schemeClr val="dk1"/>
                    </a:solidFill>
                    <a:effectLst/>
                    <a:latin typeface="Arial"/>
                    <a:ea typeface="Arial"/>
                    <a:cs typeface="Arial"/>
                    <a:sym typeface="Arial"/>
                  </a:rPr>
                  <a:t>代表每個時序的輸入資料，</a:t>
                </a:r>
                <a:r>
                  <a:rPr lang="en-US" altLang="zh-TW" sz="1100" b="0" i="0" u="none" strike="noStrike" kern="1200" cap="none">
                    <a:solidFill>
                      <a:schemeClr val="dk1"/>
                    </a:solidFill>
                    <a:effectLst/>
                    <a:latin typeface="Arial"/>
                    <a:ea typeface="Arial"/>
                    <a:cs typeface="Arial"/>
                    <a:sym typeface="Arial"/>
                  </a:rPr>
                  <a:t>ℎ</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0</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ℎ</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1</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ℎ</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2</a:t>
                </a:r>
                <a:r>
                  <a:rPr lang="en-US" altLang="zh-TW" sz="1100" b="0" i="0" u="none" strike="noStrike" kern="1200" cap="none" dirty="0">
                    <a:solidFill>
                      <a:schemeClr val="dk1"/>
                    </a:solidFill>
                    <a:effectLst/>
                    <a:latin typeface="Arial"/>
                    <a:ea typeface="Arial"/>
                    <a:cs typeface="Arial"/>
                    <a:sym typeface="Arial"/>
                  </a:rPr>
                  <a:t>,…,</a:t>
                </a:r>
                <a:r>
                  <a:rPr lang="en-US" altLang="zh-TW" sz="1100" b="0" i="0" u="none" strike="noStrike" kern="1200" cap="none">
                    <a:solidFill>
                      <a:schemeClr val="dk1"/>
                    </a:solidFill>
                    <a:effectLst/>
                    <a:latin typeface="Arial"/>
                    <a:ea typeface="Arial"/>
                    <a:cs typeface="Arial"/>
                    <a:sym typeface="Arial"/>
                  </a:rPr>
                  <a:t>ℎ</a:t>
                </a:r>
                <a:r>
                  <a:rPr lang="zh-TW" altLang="zh-TW" sz="1100" b="0" i="0" u="none" strike="noStrike" kern="1200" cap="none">
                    <a:solidFill>
                      <a:schemeClr val="dk1"/>
                    </a:solidFill>
                    <a:effectLst/>
                    <a:latin typeface="Arial"/>
                    <a:ea typeface="Arial"/>
                    <a:cs typeface="Arial"/>
                    <a:sym typeface="Arial"/>
                  </a:rPr>
                  <a:t>_</a:t>
                </a:r>
                <a:r>
                  <a:rPr lang="en-US" altLang="zh-TW" sz="1100" b="0" i="0" u="none" strike="noStrike" kern="1200" cap="none">
                    <a:solidFill>
                      <a:schemeClr val="dk1"/>
                    </a:solidFill>
                    <a:effectLst/>
                    <a:latin typeface="Arial"/>
                    <a:ea typeface="Arial"/>
                    <a:cs typeface="Arial"/>
                    <a:sym typeface="Arial"/>
                  </a:rPr>
                  <a:t>𝑡</a:t>
                </a:r>
                <a:r>
                  <a:rPr lang="zh-TW" altLang="zh-TW" sz="1100" b="0" i="0" u="none" strike="noStrike" kern="1200" cap="none" dirty="0">
                    <a:solidFill>
                      <a:schemeClr val="dk1"/>
                    </a:solidFill>
                    <a:effectLst/>
                    <a:latin typeface="Arial"/>
                    <a:ea typeface="Arial"/>
                    <a:cs typeface="Arial"/>
                    <a:sym typeface="Arial"/>
                  </a:rPr>
                  <a:t>代表每個時序的輸出，</a:t>
                </a:r>
                <a:r>
                  <a:rPr lang="en-US" altLang="zh-TW" sz="1100" b="0" i="0" u="none" strike="noStrike" kern="1200" cap="none" dirty="0">
                    <a:solidFill>
                      <a:schemeClr val="dk1"/>
                    </a:solidFill>
                    <a:effectLst/>
                    <a:latin typeface="Arial"/>
                    <a:ea typeface="Arial"/>
                    <a:cs typeface="Arial"/>
                    <a:sym typeface="Arial"/>
                  </a:rPr>
                  <a:t>t</a:t>
                </a:r>
                <a:r>
                  <a:rPr lang="zh-TW" altLang="zh-TW" sz="1100" b="0" i="0" u="none" strike="noStrike" kern="1200" cap="none" dirty="0">
                    <a:solidFill>
                      <a:schemeClr val="dk1"/>
                    </a:solidFill>
                    <a:effectLst/>
                    <a:latin typeface="Arial"/>
                    <a:ea typeface="Arial"/>
                    <a:cs typeface="Arial"/>
                    <a:sym typeface="Arial"/>
                  </a:rPr>
                  <a:t>表示輸入的時間</a:t>
                </a:r>
                <a:r>
                  <a:rPr lang="zh-TW" altLang="zh-TW" sz="1100" b="0" i="0" u="none" strike="noStrike" kern="1200" cap="none" dirty="0" smtClean="0">
                    <a:solidFill>
                      <a:schemeClr val="dk1"/>
                    </a:solidFill>
                    <a:effectLst/>
                    <a:latin typeface="Arial"/>
                    <a:ea typeface="Arial"/>
                    <a:cs typeface="Arial"/>
                    <a:sym typeface="Arial"/>
                  </a:rPr>
                  <a:t>。</a:t>
                </a:r>
                <a:endParaRPr lang="en-US" altLang="zh-TW" sz="1100" b="0" i="0" u="none" strike="noStrike" kern="1200" cap="none" dirty="0" smtClean="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100" b="0" i="0" u="none" strike="noStrike" kern="1200" cap="none" dirty="0" smtClean="0">
                    <a:solidFill>
                      <a:schemeClr val="dk1"/>
                    </a:solidFill>
                    <a:effectLst/>
                    <a:latin typeface="Arial"/>
                    <a:ea typeface="Arial"/>
                    <a:cs typeface="Arial"/>
                    <a:sym typeface="Arial"/>
                  </a:rPr>
                  <a:t>理論上此架構可以處理任何長度的時序性資料，然而實際上在訓練時所用的倒傳遞演算法，會讓此架構產生梯度爆炸</a:t>
                </a:r>
                <a:r>
                  <a:rPr lang="en-US" altLang="zh-TW" sz="1100" b="0" i="0" u="none" strike="noStrike" kern="1200" cap="none" dirty="0" smtClean="0">
                    <a:solidFill>
                      <a:schemeClr val="dk1"/>
                    </a:solidFill>
                    <a:effectLst/>
                    <a:latin typeface="Arial"/>
                    <a:ea typeface="Arial"/>
                    <a:cs typeface="Arial"/>
                    <a:sym typeface="Arial"/>
                  </a:rPr>
                  <a:t>(Gradient Exploding)</a:t>
                </a:r>
                <a:r>
                  <a:rPr lang="zh-TW" altLang="zh-TW" sz="1100" b="0" i="0" u="none" strike="noStrike" kern="1200" cap="none" dirty="0" smtClean="0">
                    <a:solidFill>
                      <a:schemeClr val="dk1"/>
                    </a:solidFill>
                    <a:effectLst/>
                    <a:latin typeface="Arial"/>
                    <a:ea typeface="Arial"/>
                    <a:cs typeface="Arial"/>
                    <a:sym typeface="Arial"/>
                  </a:rPr>
                  <a:t>或是梯度消失</a:t>
                </a:r>
                <a:r>
                  <a:rPr lang="en-US" altLang="zh-TW" sz="1100" b="0" i="0" u="none" strike="noStrike" kern="1200" cap="none" dirty="0" smtClean="0">
                    <a:solidFill>
                      <a:schemeClr val="dk1"/>
                    </a:solidFill>
                    <a:effectLst/>
                    <a:latin typeface="Arial"/>
                    <a:ea typeface="Arial"/>
                    <a:cs typeface="Arial"/>
                    <a:sym typeface="Arial"/>
                  </a:rPr>
                  <a:t>(Gradient Vanishing)</a:t>
                </a:r>
                <a:r>
                  <a:rPr lang="zh-TW" altLang="zh-TW" sz="1100" b="0" i="0" u="none" strike="noStrike" kern="1200" cap="none" dirty="0" smtClean="0">
                    <a:solidFill>
                      <a:schemeClr val="dk1"/>
                    </a:solidFill>
                    <a:effectLst/>
                    <a:latin typeface="Arial"/>
                    <a:ea typeface="Arial"/>
                    <a:cs typeface="Arial"/>
                    <a:sym typeface="Arial"/>
                  </a:rPr>
                  <a:t>的問題，即隨著時序的增加，權重的更新大到無法處理的地步，稱為梯度爆炸；權重的更新小到趨近於</a:t>
                </a:r>
                <a:r>
                  <a:rPr lang="en-US" altLang="zh-TW" sz="1100" b="0" i="0" u="none" strike="noStrike" kern="1200" cap="none" dirty="0" smtClean="0">
                    <a:solidFill>
                      <a:schemeClr val="dk1"/>
                    </a:solidFill>
                    <a:effectLst/>
                    <a:latin typeface="Arial"/>
                    <a:ea typeface="Arial"/>
                    <a:cs typeface="Arial"/>
                    <a:sym typeface="Arial"/>
                  </a:rPr>
                  <a:t>0</a:t>
                </a:r>
                <a:r>
                  <a:rPr lang="zh-TW" altLang="zh-TW" sz="1100" b="0" i="0" u="none" strike="noStrike" kern="1200" cap="none" dirty="0" smtClean="0">
                    <a:solidFill>
                      <a:schemeClr val="dk1"/>
                    </a:solidFill>
                    <a:effectLst/>
                    <a:latin typeface="Arial"/>
                    <a:ea typeface="Arial"/>
                    <a:cs typeface="Arial"/>
                    <a:sym typeface="Arial"/>
                  </a:rPr>
                  <a:t>，稱為梯度消失，使得神經網路只記得最近發生的事情，而時間較久前的結果已經遺忘。</a:t>
                </a:r>
              </a:p>
              <a:p>
                <a:r>
                  <a:rPr lang="zh-TW" altLang="zh-TW" sz="1100" b="1" i="0" u="none" strike="noStrike" kern="1200" cap="none" dirty="0" smtClean="0">
                    <a:solidFill>
                      <a:schemeClr val="dk1"/>
                    </a:solidFill>
                    <a:effectLst/>
                    <a:latin typeface="Arial"/>
                    <a:ea typeface="Arial"/>
                    <a:cs typeface="Arial"/>
                    <a:sym typeface="Arial"/>
                  </a:rPr>
                  <a:t>長短期記憶</a:t>
                </a:r>
                <a:r>
                  <a:rPr lang="en-US" altLang="zh-TW" sz="1100" b="1" i="0" u="none" strike="noStrike" kern="1200" cap="none" dirty="0" smtClean="0">
                    <a:solidFill>
                      <a:schemeClr val="dk1"/>
                    </a:solidFill>
                    <a:effectLst/>
                    <a:latin typeface="Arial"/>
                    <a:ea typeface="Arial"/>
                    <a:cs typeface="Arial"/>
                    <a:sym typeface="Arial"/>
                  </a:rPr>
                  <a:t>(Long Short-Term Memory</a:t>
                </a:r>
                <a:r>
                  <a:rPr lang="zh-TW" altLang="zh-TW" sz="1100" b="1" i="0" u="none" strike="noStrike" kern="1200" cap="none" dirty="0" smtClean="0">
                    <a:solidFill>
                      <a:schemeClr val="dk1"/>
                    </a:solidFill>
                    <a:effectLst/>
                    <a:latin typeface="Arial"/>
                    <a:ea typeface="Arial"/>
                    <a:cs typeface="Arial"/>
                    <a:sym typeface="Arial"/>
                  </a:rPr>
                  <a:t>，</a:t>
                </a:r>
                <a:r>
                  <a:rPr lang="en-US" altLang="zh-TW" sz="1100" b="1" i="0" u="none" strike="noStrike" kern="1200" cap="none" dirty="0" smtClean="0">
                    <a:solidFill>
                      <a:schemeClr val="dk1"/>
                    </a:solidFill>
                    <a:effectLst/>
                    <a:latin typeface="Arial"/>
                    <a:ea typeface="Arial"/>
                    <a:cs typeface="Arial"/>
                    <a:sym typeface="Arial"/>
                  </a:rPr>
                  <a:t>LSTM)</a:t>
                </a:r>
                <a:endParaRPr lang="zh-TW" altLang="zh-TW" sz="1100" b="1" i="0" u="none" strike="noStrike" kern="1200" cap="none" dirty="0" smtClean="0">
                  <a:solidFill>
                    <a:schemeClr val="dk1"/>
                  </a:solidFill>
                  <a:effectLst/>
                  <a:latin typeface="Arial"/>
                  <a:ea typeface="Arial"/>
                  <a:cs typeface="Arial"/>
                  <a:sym typeface="Arial"/>
                </a:endParaRPr>
              </a:p>
              <a:p>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是一種時間遞歸神經網路，由於傳統的</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存在梯度消失問題，在進行梯度下降法時，修正量隨著時間傳遞而衰減，導致參數無法被更新，神經網路不能訓練到最好，但是</a:t>
                </a:r>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能做到更好地掌握長時序的依賴。</a:t>
                </a:r>
                <a:r>
                  <a:rPr lang="en-US" altLang="zh-TW" sz="1100" b="0" i="0" u="none" strike="noStrike" kern="1200" cap="none" dirty="0" err="1" smtClean="0">
                    <a:solidFill>
                      <a:schemeClr val="dk1"/>
                    </a:solidFill>
                    <a:effectLst/>
                    <a:latin typeface="Arial"/>
                    <a:ea typeface="Arial"/>
                    <a:cs typeface="Arial"/>
                    <a:sym typeface="Arial"/>
                  </a:rPr>
                  <a:t>Hochreiter</a:t>
                </a:r>
                <a:r>
                  <a:rPr lang="zh-TW" altLang="zh-TW" sz="1100" b="0" i="0" u="none" strike="noStrike" kern="1200" cap="none" dirty="0" smtClean="0">
                    <a:solidFill>
                      <a:schemeClr val="dk1"/>
                    </a:solidFill>
                    <a:effectLst/>
                    <a:latin typeface="Arial"/>
                    <a:ea typeface="Arial"/>
                    <a:cs typeface="Arial"/>
                    <a:sym typeface="Arial"/>
                  </a:rPr>
                  <a:t>與</a:t>
                </a:r>
                <a:r>
                  <a:rPr lang="en-US" altLang="zh-TW" sz="1100" b="0" i="0" u="none" strike="noStrike" kern="1200" cap="none" dirty="0" err="1" smtClean="0">
                    <a:solidFill>
                      <a:schemeClr val="dk1"/>
                    </a:solidFill>
                    <a:effectLst/>
                    <a:latin typeface="Arial"/>
                    <a:ea typeface="Arial"/>
                    <a:cs typeface="Arial"/>
                    <a:sym typeface="Arial"/>
                  </a:rPr>
                  <a:t>Schmidhuber</a:t>
                </a:r>
                <a:r>
                  <a:rPr lang="en-US" altLang="zh-TW" sz="1100" b="0" i="0" u="none" strike="noStrike" kern="1200" cap="none" dirty="0" smtClean="0">
                    <a:solidFill>
                      <a:schemeClr val="dk1"/>
                    </a:solidFill>
                    <a:effectLst/>
                    <a:latin typeface="Arial"/>
                    <a:ea typeface="Arial"/>
                    <a:cs typeface="Arial"/>
                    <a:sym typeface="Arial"/>
                  </a:rPr>
                  <a:t>[5]</a:t>
                </a:r>
                <a:r>
                  <a:rPr lang="zh-TW" altLang="zh-TW" sz="1100" b="0" i="0" u="none" strike="noStrike" kern="1200" cap="none" dirty="0" smtClean="0">
                    <a:solidFill>
                      <a:schemeClr val="dk1"/>
                    </a:solidFill>
                    <a:effectLst/>
                    <a:latin typeface="Arial"/>
                    <a:ea typeface="Arial"/>
                    <a:cs typeface="Arial"/>
                    <a:sym typeface="Arial"/>
                  </a:rPr>
                  <a:t>提出了</a:t>
                </a:r>
                <a:r>
                  <a:rPr lang="en-US" altLang="zh-TW" sz="1100" b="0" i="0" u="none" strike="noStrike" kern="1200" cap="none" dirty="0" smtClean="0">
                    <a:solidFill>
                      <a:schemeClr val="dk1"/>
                    </a:solidFill>
                    <a:effectLst/>
                    <a:latin typeface="Arial"/>
                    <a:ea typeface="Arial"/>
                    <a:cs typeface="Arial"/>
                    <a:sym typeface="Arial"/>
                  </a:rPr>
                  <a:t>LSTM</a:t>
                </a:r>
                <a:r>
                  <a:rPr lang="zh-TW" altLang="zh-TW" sz="1100" b="0" i="0" u="none" strike="noStrike" kern="1200" cap="none" dirty="0" smtClean="0">
                    <a:solidFill>
                      <a:schemeClr val="dk1"/>
                    </a:solidFill>
                    <a:effectLst/>
                    <a:latin typeface="Arial"/>
                    <a:ea typeface="Arial"/>
                    <a:cs typeface="Arial"/>
                    <a:sym typeface="Arial"/>
                  </a:rPr>
                  <a:t>這個架構來解決此問題，與</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相比複雜許多，包含有三個閘：輸入閘</a:t>
                </a:r>
                <a:r>
                  <a:rPr lang="en-US" altLang="zh-TW" sz="1100" b="0" i="0" u="none" strike="noStrike" kern="1200" cap="none" dirty="0" smtClean="0">
                    <a:solidFill>
                      <a:schemeClr val="dk1"/>
                    </a:solidFill>
                    <a:effectLst/>
                    <a:latin typeface="Arial"/>
                    <a:ea typeface="Arial"/>
                    <a:cs typeface="Arial"/>
                    <a:sym typeface="Arial"/>
                  </a:rPr>
                  <a:t>(Input Gate)</a:t>
                </a:r>
                <a:r>
                  <a:rPr lang="zh-TW" altLang="zh-TW" sz="1100" b="0" i="0" u="none" strike="noStrike" kern="1200" cap="none" dirty="0" smtClean="0">
                    <a:solidFill>
                      <a:schemeClr val="dk1"/>
                    </a:solidFill>
                    <a:effectLst/>
                    <a:latin typeface="Arial"/>
                    <a:ea typeface="Arial"/>
                    <a:cs typeface="Arial"/>
                    <a:sym typeface="Arial"/>
                  </a:rPr>
                  <a:t>、輸出閘</a:t>
                </a:r>
                <a:r>
                  <a:rPr lang="en-US" altLang="zh-TW" sz="1100" b="0" i="0" u="none" strike="noStrike" kern="1200" cap="none" dirty="0" smtClean="0">
                    <a:solidFill>
                      <a:schemeClr val="dk1"/>
                    </a:solidFill>
                    <a:effectLst/>
                    <a:latin typeface="Arial"/>
                    <a:ea typeface="Arial"/>
                    <a:cs typeface="Arial"/>
                    <a:sym typeface="Arial"/>
                  </a:rPr>
                  <a:t>(Output Gate)</a:t>
                </a:r>
                <a:r>
                  <a:rPr lang="zh-TW" altLang="zh-TW" sz="1100" b="0" i="0" u="none" strike="noStrike" kern="1200" cap="none" dirty="0" smtClean="0">
                    <a:solidFill>
                      <a:schemeClr val="dk1"/>
                    </a:solidFill>
                    <a:effectLst/>
                    <a:latin typeface="Arial"/>
                    <a:ea typeface="Arial"/>
                    <a:cs typeface="Arial"/>
                    <a:sym typeface="Arial"/>
                  </a:rPr>
                  <a:t>、及遺忘閘</a:t>
                </a:r>
                <a:r>
                  <a:rPr lang="en-US" altLang="zh-TW" sz="1100" b="0" i="0" u="none" strike="noStrike" kern="1200" cap="none" dirty="0" smtClean="0">
                    <a:solidFill>
                      <a:schemeClr val="dk1"/>
                    </a:solidFill>
                    <a:effectLst/>
                    <a:latin typeface="Arial"/>
                    <a:ea typeface="Arial"/>
                    <a:cs typeface="Arial"/>
                    <a:sym typeface="Arial"/>
                  </a:rPr>
                  <a:t>(Forget Gate)</a:t>
                </a:r>
                <a:r>
                  <a:rPr lang="zh-TW" altLang="zh-TW" sz="1100" b="0" i="0" u="none" strike="noStrike" kern="1200" cap="none" dirty="0" smtClean="0">
                    <a:solidFill>
                      <a:schemeClr val="dk1"/>
                    </a:solidFill>
                    <a:effectLst/>
                    <a:latin typeface="Arial"/>
                    <a:ea typeface="Arial"/>
                    <a:cs typeface="Arial"/>
                    <a:sym typeface="Arial"/>
                  </a:rPr>
                  <a:t>，並有一記憶單元</a:t>
                </a:r>
                <a:r>
                  <a:rPr lang="en-US" altLang="zh-TW" sz="1100" b="0" i="0" u="none" strike="noStrike" kern="1200" cap="none" dirty="0" smtClean="0">
                    <a:solidFill>
                      <a:schemeClr val="dk1"/>
                    </a:solidFill>
                    <a:effectLst/>
                    <a:latin typeface="Arial"/>
                    <a:ea typeface="Arial"/>
                    <a:cs typeface="Arial"/>
                    <a:sym typeface="Arial"/>
                  </a:rPr>
                  <a:t>(Memory Cell)</a:t>
                </a:r>
                <a:r>
                  <a:rPr lang="zh-TW" altLang="zh-TW" sz="1100" b="0" i="0" u="none" strike="noStrike" kern="1200" cap="none" dirty="0" smtClean="0">
                    <a:solidFill>
                      <a:schemeClr val="dk1"/>
                    </a:solidFill>
                    <a:effectLst/>
                    <a:latin typeface="Arial"/>
                    <a:ea typeface="Arial"/>
                    <a:cs typeface="Arial"/>
                    <a:sym typeface="Arial"/>
                  </a:rPr>
                  <a:t>，以閘</a:t>
                </a:r>
                <a:r>
                  <a:rPr lang="en-US" altLang="zh-TW" sz="1100" b="0" i="0" u="none" strike="noStrike" kern="1200" cap="none" dirty="0" smtClean="0">
                    <a:solidFill>
                      <a:schemeClr val="dk1"/>
                    </a:solidFill>
                    <a:effectLst/>
                    <a:latin typeface="Arial"/>
                    <a:ea typeface="Arial"/>
                    <a:cs typeface="Arial"/>
                    <a:sym typeface="Arial"/>
                  </a:rPr>
                  <a:t>(Gate)</a:t>
                </a:r>
                <a:r>
                  <a:rPr lang="zh-TW" altLang="zh-TW" sz="1100" b="0" i="0" u="none" strike="noStrike" kern="1200" cap="none" dirty="0" smtClean="0">
                    <a:solidFill>
                      <a:schemeClr val="dk1"/>
                    </a:solidFill>
                    <a:effectLst/>
                    <a:latin typeface="Arial"/>
                    <a:ea typeface="Arial"/>
                    <a:cs typeface="Arial"/>
                    <a:sym typeface="Arial"/>
                  </a:rPr>
                  <a:t>的概念，去控制訊息加入到記憶單元和從記憶單元中移除，因此這三個開關是用來保護和控制記憶狀態，他們有各自的權重，會依據輸入資料經過權重計算之後，來決定每個開關的開啟或關閉。</a:t>
                </a:r>
              </a:p>
              <a:p>
                <a:r>
                  <a:rPr lang="zh-TW" altLang="zh-TW" sz="1100" b="0" i="0" u="none" strike="noStrike" kern="1200" cap="none" dirty="0" smtClean="0">
                    <a:solidFill>
                      <a:schemeClr val="dk1"/>
                    </a:solidFill>
                    <a:effectLst/>
                    <a:latin typeface="Arial"/>
                    <a:ea typeface="Arial"/>
                    <a:cs typeface="Arial"/>
                    <a:sym typeface="Arial"/>
                  </a:rPr>
                  <a:t>在標準的</a:t>
                </a:r>
                <a:r>
                  <a:rPr lang="en-US" altLang="zh-TW" sz="1100" b="0" i="0" u="none" strike="noStrike" kern="1200" cap="none" dirty="0" smtClean="0">
                    <a:solidFill>
                      <a:schemeClr val="dk1"/>
                    </a:solidFill>
                    <a:effectLst/>
                    <a:latin typeface="Arial"/>
                    <a:ea typeface="Arial"/>
                    <a:cs typeface="Arial"/>
                    <a:sym typeface="Arial"/>
                  </a:rPr>
                  <a:t>RNN</a:t>
                </a:r>
                <a:r>
                  <a:rPr lang="zh-TW" altLang="zh-TW" sz="1100" b="0" i="0" u="none" strike="noStrike" kern="1200" cap="none" dirty="0" smtClean="0">
                    <a:solidFill>
                      <a:schemeClr val="dk1"/>
                    </a:solidFill>
                    <a:effectLst/>
                    <a:latin typeface="Arial"/>
                    <a:ea typeface="Arial"/>
                    <a:cs typeface="Arial"/>
                    <a:sym typeface="Arial"/>
                  </a:rPr>
                  <a:t>中，重複使用的神經元只是一個非常簡單的結構，例如一個</a:t>
                </a:r>
                <a:r>
                  <a:rPr lang="en-US" altLang="zh-TW" sz="1100" b="0" i="0" u="none" strike="noStrike" kern="1200" cap="none" dirty="0" smtClean="0">
                    <a:solidFill>
                      <a:schemeClr val="dk1"/>
                    </a:solidFill>
                    <a:effectLst/>
                    <a:latin typeface="Arial"/>
                    <a:ea typeface="Arial"/>
                    <a:cs typeface="Arial"/>
                    <a:sym typeface="Arial"/>
                  </a:rPr>
                  <a:t> </a:t>
                </a:r>
                <a:r>
                  <a:rPr lang="en-US" altLang="zh-TW" sz="1100" b="0" i="0" u="none" strike="noStrike" kern="1200" cap="none" dirty="0" err="1" smtClean="0">
                    <a:solidFill>
                      <a:schemeClr val="dk1"/>
                    </a:solidFill>
                    <a:effectLst/>
                    <a:latin typeface="Arial"/>
                    <a:ea typeface="Arial"/>
                    <a:cs typeface="Arial"/>
                    <a:sym typeface="Arial"/>
                  </a:rPr>
                  <a:t>tanh</a:t>
                </a:r>
                <a:r>
                  <a:rPr lang="zh-TW" altLang="zh-TW" sz="1100" b="0" i="0" u="none" strike="noStrike" kern="1200" cap="none" dirty="0" smtClean="0">
                    <a:solidFill>
                      <a:schemeClr val="dk1"/>
                    </a:solidFill>
                    <a:effectLst/>
                    <a:latin typeface="Arial"/>
                    <a:ea typeface="Arial"/>
                    <a:cs typeface="Arial"/>
                    <a:sym typeface="Arial"/>
                  </a:rPr>
                  <a:t>層，如圖 </a:t>
                </a:r>
                <a:r>
                  <a:rPr lang="en-US" altLang="zh-TW" sz="1100" b="0" i="0" u="none" strike="noStrike" kern="1200" cap="none" dirty="0" smtClean="0">
                    <a:solidFill>
                      <a:schemeClr val="dk1"/>
                    </a:solidFill>
                    <a:effectLst/>
                    <a:latin typeface="Arial"/>
                    <a:ea typeface="Arial"/>
                    <a:cs typeface="Arial"/>
                    <a:sym typeface="Arial"/>
                  </a:rPr>
                  <a:t>7</a:t>
                </a:r>
                <a:r>
                  <a:rPr lang="zh-TW" altLang="zh-TW" sz="1100" b="0" i="0" u="none" strike="noStrike" kern="1200" cap="none" dirty="0" smtClean="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100" b="0" i="0" u="none" strike="noStrike" kern="1200" cap="none" dirty="0">
                  <a:solidFill>
                    <a:schemeClr val="dk1"/>
                  </a:solidFill>
                  <a:effectLst/>
                  <a:latin typeface="Arial"/>
                  <a:ea typeface="Arial"/>
                  <a:cs typeface="Arial"/>
                  <a:sym typeface="Arial"/>
                </a:endParaRPr>
              </a:p>
              <a:p>
                <a:endParaRPr lang="zh-TW" altLang="en-US" dirty="0"/>
              </a:p>
            </p:txBody>
          </p:sp>
        </mc:Fallback>
      </mc:AlternateContent>
    </p:spTree>
    <p:extLst>
      <p:ext uri="{BB962C8B-B14F-4D97-AF65-F5344CB8AC3E}">
        <p14:creationId xmlns:p14="http://schemas.microsoft.com/office/powerpoint/2010/main" val="1658659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smtClean="0"/>
                  <a:t>FD001</a:t>
                </a:r>
                <a:r>
                  <a:rPr lang="en-US" altLang="zh-TW" baseline="0" dirty="0" smtClean="0"/>
                  <a:t> and FD003 have 24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dirty="0" smtClean="0">
                    <a:latin typeface="標楷體" panose="03000509000000000000" pitchFamily="65" charset="-120"/>
                    <a:ea typeface="標楷體" panose="03000509000000000000" pitchFamily="65" charset="-120"/>
                  </a:rPr>
                  <a:t>兩層的</a:t>
                </a:r>
                <a:r>
                  <a:rPr lang="en-US" altLang="zh-TW" sz="1100" dirty="0">
                    <a:latin typeface="標楷體" panose="03000509000000000000" pitchFamily="65" charset="-120"/>
                    <a:ea typeface="標楷體" panose="03000509000000000000" pitchFamily="65" charset="-120"/>
                  </a:rPr>
                  <a:t>LSTM</a:t>
                </a:r>
                <a:r>
                  <a:rPr lang="zh-TW" altLang="en-US" sz="1100" dirty="0">
                    <a:latin typeface="標楷體" panose="03000509000000000000" pitchFamily="65" charset="-120"/>
                    <a:ea typeface="標楷體" panose="03000509000000000000" pitchFamily="65" charset="-120"/>
                  </a:rPr>
                  <a:t>作為隱藏層，</a:t>
                </a:r>
                <a:r>
                  <a:rPr lang="zh-TW" altLang="en-US" sz="1100" dirty="0" smtClean="0">
                    <a:latin typeface="標楷體" panose="03000509000000000000" pitchFamily="65" charset="-120"/>
                    <a:ea typeface="標楷體" panose="03000509000000000000" pitchFamily="65" charset="-120"/>
                  </a:rPr>
                  <a:t>如圖，</a:t>
                </a:r>
                <a:r>
                  <a:rPr lang="zh-TW" altLang="en-US" sz="1100" dirty="0">
                    <a:latin typeface="標楷體" panose="03000509000000000000" pitchFamily="65" charset="-120"/>
                    <a:ea typeface="標楷體" panose="03000509000000000000" pitchFamily="65" charset="-120"/>
                  </a:rPr>
                  <a:t>每個藍色方塊表示</a:t>
                </a:r>
                <a:r>
                  <a:rPr lang="zh-TW" altLang="en-US" sz="1100" dirty="0" smtClean="0">
                    <a:latin typeface="標楷體" panose="03000509000000000000" pitchFamily="65" charset="-120"/>
                    <a:ea typeface="標楷體" panose="03000509000000000000" pitchFamily="65" charset="-120"/>
                  </a:rPr>
                  <a:t>一層</a:t>
                </a:r>
                <a:r>
                  <a:rPr lang="en-US" altLang="zh-TW" sz="1100" dirty="0" smtClean="0">
                    <a:latin typeface="標楷體" panose="03000509000000000000" pitchFamily="65" charset="-120"/>
                    <a:ea typeface="標楷體" panose="03000509000000000000" pitchFamily="65" charset="-120"/>
                  </a:rPr>
                  <a:t>LSTM</a:t>
                </a:r>
                <a:r>
                  <a:rPr lang="zh-TW" altLang="en-US" sz="1100" dirty="0" smtClean="0">
                    <a:latin typeface="標楷體" panose="03000509000000000000" pitchFamily="65" charset="-120"/>
                    <a:ea typeface="標楷體" panose="03000509000000000000" pitchFamily="65" charset="-120"/>
                  </a:rPr>
                  <a:t>結構</a:t>
                </a:r>
                <a:r>
                  <a:rPr lang="en-US" altLang="zh-TW" sz="1100" dirty="0" smtClean="0">
                    <a:latin typeface="標楷體" panose="03000509000000000000" pitchFamily="65" charset="-120"/>
                    <a:ea typeface="標楷體" panose="03000509000000000000" pitchFamily="65" charset="-120"/>
                  </a:rPr>
                  <a:t>(64</a:t>
                </a:r>
                <a:r>
                  <a:rPr lang="zh-TW" altLang="en-US" sz="1100" dirty="0" smtClean="0">
                    <a:latin typeface="標楷體" panose="03000509000000000000" pitchFamily="65" charset="-120"/>
                    <a:ea typeface="標楷體" panose="03000509000000000000" pitchFamily="65" charset="-120"/>
                  </a:rPr>
                  <a:t>個神經元</a:t>
                </a:r>
                <a:r>
                  <a:rPr lang="en-US" altLang="zh-TW" sz="1100" dirty="0" smtClean="0">
                    <a:latin typeface="標楷體" panose="03000509000000000000" pitchFamily="65" charset="-120"/>
                    <a:ea typeface="標楷體" panose="03000509000000000000" pitchFamily="65" charset="-120"/>
                  </a:rPr>
                  <a:t>)</a:t>
                </a:r>
                <a:r>
                  <a:rPr lang="zh-TW" altLang="en-US" sz="1100" dirty="0" smtClean="0">
                    <a:latin typeface="標楷體" panose="03000509000000000000" pitchFamily="65" charset="-120"/>
                    <a:ea typeface="標楷體" panose="03000509000000000000" pitchFamily="65" charset="-120"/>
                  </a:rPr>
                  <a:t>，</a:t>
                </a:r>
                <a:r>
                  <a:rPr lang="zh-TW" altLang="en-US" sz="1100" dirty="0">
                    <a:latin typeface="標楷體" panose="03000509000000000000" pitchFamily="65" charset="-120"/>
                    <a:ea typeface="標楷體" panose="03000509000000000000" pitchFamily="65" charset="-120"/>
                  </a:rPr>
                  <a:t>時序資料由左往右輸入</a:t>
                </a:r>
                <a:r>
                  <a:rPr lang="zh-TW" altLang="en-US" sz="1100" dirty="0" smtClean="0">
                    <a:latin typeface="標楷體" panose="03000509000000000000" pitchFamily="65" charset="-120"/>
                    <a:ea typeface="標楷體" panose="03000509000000000000" pitchFamily="65" charset="-120"/>
                  </a:rPr>
                  <a:t>，</a:t>
                </a:r>
                <a14:m>
                  <m:oMath xmlns:m="http://schemas.openxmlformats.org/officeDocument/2006/math">
                    <m:sSub>
                      <m:sSubPr>
                        <m:ctrlPr>
                          <a:rPr lang="zh-TW" altLang="zh-TW" sz="1100" i="1">
                            <a:latin typeface="Cambria Math" panose="02040503050406030204" pitchFamily="18" charset="0"/>
                          </a:rPr>
                        </m:ctrlPr>
                      </m:sSubPr>
                      <m:e>
                        <m:r>
                          <a:rPr lang="en-US" altLang="zh-TW" sz="1100" i="1">
                            <a:latin typeface="Cambria Math" panose="02040503050406030204" pitchFamily="18" charset="0"/>
                          </a:rPr>
                          <m:t>𝑋</m:t>
                        </m:r>
                      </m:e>
                      <m:sub>
                        <m:r>
                          <a:rPr lang="en-US" altLang="zh-TW" sz="1100" i="1">
                            <a:latin typeface="Cambria Math" panose="02040503050406030204" pitchFamily="18" charset="0"/>
                          </a:rPr>
                          <m:t>1</m:t>
                        </m:r>
                      </m:sub>
                    </m:sSub>
                  </m:oMath>
                </a14:m>
                <a:r>
                  <a:rPr lang="en-US" altLang="zh-TW" sz="1100" dirty="0">
                    <a:latin typeface="標楷體" panose="03000509000000000000" pitchFamily="65" charset="-120"/>
                    <a:ea typeface="標楷體" panose="03000509000000000000" pitchFamily="65" charset="-120"/>
                  </a:rPr>
                  <a:t>,</a:t>
                </a:r>
                <a14:m>
                  <m:oMath xmlns:m="http://schemas.openxmlformats.org/officeDocument/2006/math">
                    <m:sSub>
                      <m:sSubPr>
                        <m:ctrlPr>
                          <a:rPr lang="zh-TW" altLang="zh-TW" sz="1100" i="1">
                            <a:latin typeface="Cambria Math" panose="02040503050406030204" pitchFamily="18" charset="0"/>
                          </a:rPr>
                        </m:ctrlPr>
                      </m:sSubPr>
                      <m:e>
                        <m:r>
                          <a:rPr lang="en-US" altLang="zh-TW" sz="1100" i="1">
                            <a:latin typeface="Cambria Math" panose="02040503050406030204" pitchFamily="18" charset="0"/>
                          </a:rPr>
                          <m:t>𝑋</m:t>
                        </m:r>
                      </m:e>
                      <m:sub>
                        <m:r>
                          <a:rPr lang="en-US" altLang="zh-TW" sz="1100" i="1">
                            <a:latin typeface="Cambria Math" panose="02040503050406030204" pitchFamily="18" charset="0"/>
                          </a:rPr>
                          <m:t>2</m:t>
                        </m:r>
                      </m:sub>
                    </m:sSub>
                  </m:oMath>
                </a14:m>
                <a:r>
                  <a:rPr lang="en-US" altLang="zh-TW" sz="1100" dirty="0">
                    <a:latin typeface="標楷體" panose="03000509000000000000" pitchFamily="65" charset="-120"/>
                    <a:ea typeface="標楷體" panose="03000509000000000000" pitchFamily="65" charset="-120"/>
                  </a:rPr>
                  <a:t>…</a:t>
                </a:r>
                <a14:m>
                  <m:oMath xmlns:m="http://schemas.openxmlformats.org/officeDocument/2006/math">
                    <m:sSub>
                      <m:sSubPr>
                        <m:ctrlPr>
                          <a:rPr lang="zh-TW" altLang="zh-TW" sz="1100" i="1">
                            <a:latin typeface="Cambria Math" panose="02040503050406030204" pitchFamily="18" charset="0"/>
                          </a:rPr>
                        </m:ctrlPr>
                      </m:sSubPr>
                      <m:e>
                        <m:r>
                          <a:rPr lang="en-US" altLang="zh-TW" sz="1100" i="1">
                            <a:latin typeface="Cambria Math" panose="02040503050406030204" pitchFamily="18" charset="0"/>
                          </a:rPr>
                          <m:t>𝑋</m:t>
                        </m:r>
                      </m:e>
                      <m:sub>
                        <m:r>
                          <a:rPr lang="en-US" altLang="zh-TW" sz="1100" i="1">
                            <a:latin typeface="Cambria Math" panose="02040503050406030204" pitchFamily="18" charset="0"/>
                          </a:rPr>
                          <m:t>𝑡</m:t>
                        </m:r>
                      </m:sub>
                    </m:sSub>
                  </m:oMath>
                </a14:m>
                <a:r>
                  <a:rPr lang="zh-TW" altLang="en-US" sz="1100" dirty="0">
                    <a:latin typeface="標楷體" panose="03000509000000000000" pitchFamily="65" charset="-120"/>
                    <a:ea typeface="標楷體" panose="03000509000000000000" pitchFamily="65" charset="-120"/>
                  </a:rPr>
                  <a:t>代表每個時序的輸入資料</a:t>
                </a:r>
                <a:r>
                  <a:rPr lang="zh-TW" altLang="en-US" sz="1100" dirty="0" smtClean="0">
                    <a:latin typeface="標楷體" panose="03000509000000000000" pitchFamily="65" charset="-120"/>
                    <a:ea typeface="標楷體" panose="03000509000000000000" pitchFamily="65" charset="-120"/>
                  </a:rPr>
                  <a:t>，</a:t>
                </a:r>
                <a14:m>
                  <m:oMath xmlns:m="http://schemas.openxmlformats.org/officeDocument/2006/math">
                    <m:sSub>
                      <m:sSubPr>
                        <m:ctrlPr>
                          <a:rPr lang="zh-TW" altLang="zh-TW" sz="1100" i="1">
                            <a:latin typeface="Cambria Math" panose="02040503050406030204" pitchFamily="18" charset="0"/>
                          </a:rPr>
                        </m:ctrlPr>
                      </m:sSubPr>
                      <m:e>
                        <m:r>
                          <a:rPr lang="en-US" altLang="zh-TW" sz="1100" i="1">
                            <a:latin typeface="Cambria Math" panose="02040503050406030204" pitchFamily="18" charset="0"/>
                          </a:rPr>
                          <m:t>𝑌</m:t>
                        </m:r>
                      </m:e>
                      <m:sub>
                        <m:r>
                          <a:rPr lang="en-US" altLang="zh-TW" sz="1100" i="1">
                            <a:latin typeface="Cambria Math" panose="02040503050406030204" pitchFamily="18" charset="0"/>
                          </a:rPr>
                          <m:t>1</m:t>
                        </m:r>
                      </m:sub>
                    </m:sSub>
                  </m:oMath>
                </a14:m>
                <a:r>
                  <a:rPr lang="en-US" altLang="zh-TW" sz="1100" dirty="0">
                    <a:latin typeface="標楷體" panose="03000509000000000000" pitchFamily="65" charset="-120"/>
                    <a:ea typeface="標楷體" panose="03000509000000000000" pitchFamily="65" charset="-120"/>
                  </a:rPr>
                  <a:t>,</a:t>
                </a:r>
                <a14:m>
                  <m:oMath xmlns:m="http://schemas.openxmlformats.org/officeDocument/2006/math">
                    <m:sSub>
                      <m:sSubPr>
                        <m:ctrlPr>
                          <a:rPr lang="zh-TW" altLang="zh-TW" sz="1100" i="1">
                            <a:latin typeface="Cambria Math" panose="02040503050406030204" pitchFamily="18" charset="0"/>
                          </a:rPr>
                        </m:ctrlPr>
                      </m:sSubPr>
                      <m:e>
                        <m:r>
                          <a:rPr lang="en-US" altLang="zh-TW" sz="1100" i="1">
                            <a:latin typeface="Cambria Math" panose="02040503050406030204" pitchFamily="18" charset="0"/>
                          </a:rPr>
                          <m:t>𝑌</m:t>
                        </m:r>
                      </m:e>
                      <m:sub>
                        <m:r>
                          <a:rPr lang="en-US" altLang="zh-TW" sz="1100" i="1">
                            <a:latin typeface="Cambria Math" panose="02040503050406030204" pitchFamily="18" charset="0"/>
                          </a:rPr>
                          <m:t>2</m:t>
                        </m:r>
                      </m:sub>
                    </m:sSub>
                  </m:oMath>
                </a14:m>
                <a:r>
                  <a:rPr lang="en-US" altLang="zh-TW" sz="1100" dirty="0">
                    <a:latin typeface="標楷體" panose="03000509000000000000" pitchFamily="65" charset="-120"/>
                    <a:ea typeface="標楷體" panose="03000509000000000000" pitchFamily="65" charset="-120"/>
                  </a:rPr>
                  <a:t>…</a:t>
                </a:r>
                <a14:m>
                  <m:oMath xmlns:m="http://schemas.openxmlformats.org/officeDocument/2006/math">
                    <m:sSub>
                      <m:sSubPr>
                        <m:ctrlPr>
                          <a:rPr lang="zh-TW" altLang="zh-TW" sz="1100" i="1">
                            <a:latin typeface="Cambria Math" panose="02040503050406030204" pitchFamily="18" charset="0"/>
                          </a:rPr>
                        </m:ctrlPr>
                      </m:sSubPr>
                      <m:e>
                        <m:r>
                          <a:rPr lang="en-US" altLang="zh-TW" sz="1100" i="1">
                            <a:latin typeface="Cambria Math" panose="02040503050406030204" pitchFamily="18" charset="0"/>
                          </a:rPr>
                          <m:t>𝑌</m:t>
                        </m:r>
                      </m:e>
                      <m:sub>
                        <m:r>
                          <a:rPr lang="en-US" altLang="zh-TW" sz="1100" i="1">
                            <a:latin typeface="Cambria Math" panose="02040503050406030204" pitchFamily="18" charset="0"/>
                          </a:rPr>
                          <m:t>𝑡</m:t>
                        </m:r>
                      </m:sub>
                    </m:sSub>
                  </m:oMath>
                </a14:m>
                <a:r>
                  <a:rPr lang="zh-TW" altLang="en-US" sz="1100" dirty="0">
                    <a:latin typeface="標楷體" panose="03000509000000000000" pitchFamily="65" charset="-120"/>
                    <a:ea typeface="標楷體" panose="03000509000000000000" pitchFamily="65" charset="-120"/>
                  </a:rPr>
                  <a:t>代表每個時序的輸出，</a:t>
                </a:r>
                <a:r>
                  <a:rPr lang="en-US" altLang="zh-TW" sz="1100" dirty="0">
                    <a:latin typeface="標楷體" panose="03000509000000000000" pitchFamily="65" charset="-120"/>
                    <a:ea typeface="標楷體" panose="03000509000000000000" pitchFamily="65" charset="-120"/>
                  </a:rPr>
                  <a:t>t</a:t>
                </a:r>
                <a:r>
                  <a:rPr lang="zh-TW" altLang="en-US" sz="1100" dirty="0">
                    <a:latin typeface="標楷體" panose="03000509000000000000" pitchFamily="65" charset="-120"/>
                    <a:ea typeface="標楷體" panose="03000509000000000000" pitchFamily="65" charset="-120"/>
                  </a:rPr>
                  <a:t>表示輸入的時間</a:t>
                </a:r>
                <a:r>
                  <a:rPr lang="zh-TW" altLang="en-US" sz="1100" dirty="0" smtClean="0">
                    <a:latin typeface="標楷體" panose="03000509000000000000" pitchFamily="65" charset="-120"/>
                    <a:ea typeface="標楷體" panose="03000509000000000000" pitchFamily="65" charset="-120"/>
                  </a:rPr>
                  <a:t>。</a:t>
                </a:r>
                <a:endParaRPr lang="zh-TW" altLang="en-US" sz="1100" dirty="0">
                  <a:latin typeface="標楷體" panose="03000509000000000000" pitchFamily="65" charset="-120"/>
                  <a:ea typeface="標楷體" panose="03000509000000000000" pitchFamily="65" charset="-120"/>
                </a:endParaRPr>
              </a:p>
            </p:txBody>
          </p:sp>
        </mc:Choice>
        <mc:Fallback xmlns="">
          <p:sp>
            <p:nvSpPr>
              <p:cNvPr id="3" name="備忘稿版面配置區 2"/>
              <p:cNvSpPr>
                <a:spLocks noGrp="1"/>
              </p:cNvSpPr>
              <p:nvPr>
                <p:ph type="body" idx="1"/>
              </p:nvPr>
            </p:nvSpPr>
            <p:spPr/>
            <p:txBody>
              <a:bodyPr/>
              <a:lstStyle/>
              <a:p>
                <a:r>
                  <a:rPr lang="en-US" altLang="zh-TW" dirty="0" smtClean="0"/>
                  <a:t>FD001</a:t>
                </a:r>
                <a:r>
                  <a:rPr lang="en-US" altLang="zh-TW" baseline="0" dirty="0" smtClean="0"/>
                  <a:t> and FD003 have 24 </a:t>
                </a:r>
                <a:r>
                  <a:rPr lang="en-US" altLang="zh-TW" baseline="0" dirty="0" smtClean="0"/>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dirty="0" smtClean="0">
                    <a:latin typeface="標楷體" panose="03000509000000000000" pitchFamily="65" charset="-120"/>
                    <a:ea typeface="標楷體" panose="03000509000000000000" pitchFamily="65" charset="-120"/>
                  </a:rPr>
                  <a:t>兩層的</a:t>
                </a:r>
                <a:r>
                  <a:rPr lang="en-US" altLang="zh-TW" sz="1100" dirty="0">
                    <a:latin typeface="標楷體" panose="03000509000000000000" pitchFamily="65" charset="-120"/>
                    <a:ea typeface="標楷體" panose="03000509000000000000" pitchFamily="65" charset="-120"/>
                  </a:rPr>
                  <a:t>LSTM</a:t>
                </a:r>
                <a:r>
                  <a:rPr lang="zh-TW" altLang="en-US" sz="1100" dirty="0">
                    <a:latin typeface="標楷體" panose="03000509000000000000" pitchFamily="65" charset="-120"/>
                    <a:ea typeface="標楷體" panose="03000509000000000000" pitchFamily="65" charset="-120"/>
                  </a:rPr>
                  <a:t>作為隱藏層，</a:t>
                </a:r>
                <a:r>
                  <a:rPr lang="zh-TW" altLang="en-US" sz="1100" dirty="0" smtClean="0">
                    <a:latin typeface="標楷體" panose="03000509000000000000" pitchFamily="65" charset="-120"/>
                    <a:ea typeface="標楷體" panose="03000509000000000000" pitchFamily="65" charset="-120"/>
                  </a:rPr>
                  <a:t>如圖，</a:t>
                </a:r>
                <a:r>
                  <a:rPr lang="zh-TW" altLang="en-US" sz="1100" dirty="0">
                    <a:latin typeface="標楷體" panose="03000509000000000000" pitchFamily="65" charset="-120"/>
                    <a:ea typeface="標楷體" panose="03000509000000000000" pitchFamily="65" charset="-120"/>
                  </a:rPr>
                  <a:t>每個藍色方塊表示</a:t>
                </a:r>
                <a:r>
                  <a:rPr lang="zh-TW" altLang="en-US" sz="1100" dirty="0" smtClean="0">
                    <a:latin typeface="標楷體" panose="03000509000000000000" pitchFamily="65" charset="-120"/>
                    <a:ea typeface="標楷體" panose="03000509000000000000" pitchFamily="65" charset="-120"/>
                  </a:rPr>
                  <a:t>一層</a:t>
                </a:r>
                <a:r>
                  <a:rPr lang="en-US" altLang="zh-TW" sz="1100" dirty="0" smtClean="0">
                    <a:latin typeface="標楷體" panose="03000509000000000000" pitchFamily="65" charset="-120"/>
                    <a:ea typeface="標楷體" panose="03000509000000000000" pitchFamily="65" charset="-120"/>
                  </a:rPr>
                  <a:t>LSTM</a:t>
                </a:r>
                <a:r>
                  <a:rPr lang="zh-TW" altLang="en-US" sz="1100" dirty="0" smtClean="0">
                    <a:latin typeface="標楷體" panose="03000509000000000000" pitchFamily="65" charset="-120"/>
                    <a:ea typeface="標楷體" panose="03000509000000000000" pitchFamily="65" charset="-120"/>
                  </a:rPr>
                  <a:t>結構</a:t>
                </a:r>
                <a:r>
                  <a:rPr lang="en-US" altLang="zh-TW" sz="1100" dirty="0" smtClean="0">
                    <a:latin typeface="標楷體" panose="03000509000000000000" pitchFamily="65" charset="-120"/>
                    <a:ea typeface="標楷體" panose="03000509000000000000" pitchFamily="65" charset="-120"/>
                  </a:rPr>
                  <a:t>(64</a:t>
                </a:r>
                <a:r>
                  <a:rPr lang="zh-TW" altLang="en-US" sz="1100" dirty="0" smtClean="0">
                    <a:latin typeface="標楷體" panose="03000509000000000000" pitchFamily="65" charset="-120"/>
                    <a:ea typeface="標楷體" panose="03000509000000000000" pitchFamily="65" charset="-120"/>
                  </a:rPr>
                  <a:t>個神經元</a:t>
                </a:r>
                <a:r>
                  <a:rPr lang="en-US" altLang="zh-TW" sz="1100" dirty="0" smtClean="0">
                    <a:latin typeface="標楷體" panose="03000509000000000000" pitchFamily="65" charset="-120"/>
                    <a:ea typeface="標楷體" panose="03000509000000000000" pitchFamily="65" charset="-120"/>
                  </a:rPr>
                  <a:t>)</a:t>
                </a:r>
                <a:r>
                  <a:rPr lang="zh-TW" altLang="en-US" sz="1100" dirty="0" smtClean="0">
                    <a:latin typeface="標楷體" panose="03000509000000000000" pitchFamily="65" charset="-120"/>
                    <a:ea typeface="標楷體" panose="03000509000000000000" pitchFamily="65" charset="-120"/>
                  </a:rPr>
                  <a:t>，</a:t>
                </a:r>
                <a:r>
                  <a:rPr lang="zh-TW" altLang="en-US" sz="1100" dirty="0">
                    <a:latin typeface="標楷體" panose="03000509000000000000" pitchFamily="65" charset="-120"/>
                    <a:ea typeface="標楷體" panose="03000509000000000000" pitchFamily="65" charset="-120"/>
                  </a:rPr>
                  <a:t>時序資料由左往右輸入</a:t>
                </a:r>
                <a:r>
                  <a:rPr lang="zh-TW" altLang="en-US" sz="1100" dirty="0" smtClean="0">
                    <a:latin typeface="標楷體" panose="03000509000000000000" pitchFamily="65" charset="-120"/>
                    <a:ea typeface="標楷體" panose="03000509000000000000" pitchFamily="65" charset="-120"/>
                  </a:rPr>
                  <a:t>，</a:t>
                </a:r>
                <a:r>
                  <a:rPr lang="en-US" altLang="zh-TW" sz="1100" i="0">
                    <a:latin typeface="Cambria Math" panose="02040503050406030204" pitchFamily="18" charset="0"/>
                  </a:rPr>
                  <a:t>𝑋</a:t>
                </a:r>
                <a:r>
                  <a:rPr lang="zh-TW" altLang="zh-TW" sz="1100" i="0">
                    <a:latin typeface="Cambria Math" panose="02040503050406030204" pitchFamily="18" charset="0"/>
                  </a:rPr>
                  <a:t>_</a:t>
                </a:r>
                <a:r>
                  <a:rPr lang="en-US" altLang="zh-TW" sz="1100" i="0">
                    <a:latin typeface="Cambria Math" panose="02040503050406030204" pitchFamily="18" charset="0"/>
                  </a:rPr>
                  <a:t>1</a:t>
                </a:r>
                <a:r>
                  <a:rPr lang="en-US" altLang="zh-TW" sz="1100" dirty="0">
                    <a:latin typeface="標楷體" panose="03000509000000000000" pitchFamily="65" charset="-120"/>
                    <a:ea typeface="標楷體" panose="03000509000000000000" pitchFamily="65" charset="-120"/>
                  </a:rPr>
                  <a:t>,</a:t>
                </a:r>
                <a:r>
                  <a:rPr lang="en-US" altLang="zh-TW" sz="1100" i="0">
                    <a:latin typeface="Cambria Math" panose="02040503050406030204" pitchFamily="18" charset="0"/>
                  </a:rPr>
                  <a:t>𝑋</a:t>
                </a:r>
                <a:r>
                  <a:rPr lang="zh-TW" altLang="zh-TW" sz="1100" i="0">
                    <a:latin typeface="Cambria Math" panose="02040503050406030204" pitchFamily="18" charset="0"/>
                  </a:rPr>
                  <a:t>_</a:t>
                </a:r>
                <a:r>
                  <a:rPr lang="en-US" altLang="zh-TW" sz="1100" i="0">
                    <a:latin typeface="Cambria Math" panose="02040503050406030204" pitchFamily="18" charset="0"/>
                  </a:rPr>
                  <a:t>2</a:t>
                </a:r>
                <a:r>
                  <a:rPr lang="en-US" altLang="zh-TW" sz="1100" dirty="0">
                    <a:latin typeface="標楷體" panose="03000509000000000000" pitchFamily="65" charset="-120"/>
                    <a:ea typeface="標楷體" panose="03000509000000000000" pitchFamily="65" charset="-120"/>
                  </a:rPr>
                  <a:t>…</a:t>
                </a:r>
                <a:r>
                  <a:rPr lang="en-US" altLang="zh-TW" sz="1100" i="0">
                    <a:latin typeface="Cambria Math" panose="02040503050406030204" pitchFamily="18" charset="0"/>
                  </a:rPr>
                  <a:t>𝑋</a:t>
                </a:r>
                <a:r>
                  <a:rPr lang="zh-TW" altLang="zh-TW" sz="1100" i="0">
                    <a:latin typeface="Cambria Math" panose="02040503050406030204" pitchFamily="18" charset="0"/>
                  </a:rPr>
                  <a:t>_</a:t>
                </a:r>
                <a:r>
                  <a:rPr lang="en-US" altLang="zh-TW" sz="1100" i="0">
                    <a:latin typeface="Cambria Math" panose="02040503050406030204" pitchFamily="18" charset="0"/>
                  </a:rPr>
                  <a:t>𝑡</a:t>
                </a:r>
                <a:r>
                  <a:rPr lang="zh-TW" altLang="en-US" sz="1100" dirty="0">
                    <a:latin typeface="標楷體" panose="03000509000000000000" pitchFamily="65" charset="-120"/>
                    <a:ea typeface="標楷體" panose="03000509000000000000" pitchFamily="65" charset="-120"/>
                  </a:rPr>
                  <a:t>代表每個時序的輸入資料</a:t>
                </a:r>
                <a:r>
                  <a:rPr lang="zh-TW" altLang="en-US" sz="1100" dirty="0" smtClean="0">
                    <a:latin typeface="標楷體" panose="03000509000000000000" pitchFamily="65" charset="-120"/>
                    <a:ea typeface="標楷體" panose="03000509000000000000" pitchFamily="65" charset="-120"/>
                  </a:rPr>
                  <a:t>，</a:t>
                </a:r>
                <a:r>
                  <a:rPr lang="en-US" altLang="zh-TW" sz="1100" i="0">
                    <a:latin typeface="Cambria Math" panose="02040503050406030204" pitchFamily="18" charset="0"/>
                  </a:rPr>
                  <a:t>𝑌</a:t>
                </a:r>
                <a:r>
                  <a:rPr lang="zh-TW" altLang="zh-TW" sz="1100" i="0">
                    <a:latin typeface="Cambria Math" panose="02040503050406030204" pitchFamily="18" charset="0"/>
                  </a:rPr>
                  <a:t>_</a:t>
                </a:r>
                <a:r>
                  <a:rPr lang="en-US" altLang="zh-TW" sz="1100" i="0">
                    <a:latin typeface="Cambria Math" panose="02040503050406030204" pitchFamily="18" charset="0"/>
                  </a:rPr>
                  <a:t>1</a:t>
                </a:r>
                <a:r>
                  <a:rPr lang="en-US" altLang="zh-TW" sz="1100" dirty="0">
                    <a:latin typeface="標楷體" panose="03000509000000000000" pitchFamily="65" charset="-120"/>
                    <a:ea typeface="標楷體" panose="03000509000000000000" pitchFamily="65" charset="-120"/>
                  </a:rPr>
                  <a:t>,</a:t>
                </a:r>
                <a:r>
                  <a:rPr lang="en-US" altLang="zh-TW" sz="1100" i="0">
                    <a:latin typeface="Cambria Math" panose="02040503050406030204" pitchFamily="18" charset="0"/>
                  </a:rPr>
                  <a:t>𝑌</a:t>
                </a:r>
                <a:r>
                  <a:rPr lang="zh-TW" altLang="zh-TW" sz="1100" i="0">
                    <a:latin typeface="Cambria Math" panose="02040503050406030204" pitchFamily="18" charset="0"/>
                  </a:rPr>
                  <a:t>_</a:t>
                </a:r>
                <a:r>
                  <a:rPr lang="en-US" altLang="zh-TW" sz="1100" i="0">
                    <a:latin typeface="Cambria Math" panose="02040503050406030204" pitchFamily="18" charset="0"/>
                  </a:rPr>
                  <a:t>2</a:t>
                </a:r>
                <a:r>
                  <a:rPr lang="en-US" altLang="zh-TW" sz="1100" dirty="0">
                    <a:latin typeface="標楷體" panose="03000509000000000000" pitchFamily="65" charset="-120"/>
                    <a:ea typeface="標楷體" panose="03000509000000000000" pitchFamily="65" charset="-120"/>
                  </a:rPr>
                  <a:t>…</a:t>
                </a:r>
                <a:r>
                  <a:rPr lang="en-US" altLang="zh-TW" sz="1100" i="0">
                    <a:latin typeface="Cambria Math" panose="02040503050406030204" pitchFamily="18" charset="0"/>
                  </a:rPr>
                  <a:t>𝑌</a:t>
                </a:r>
                <a:r>
                  <a:rPr lang="zh-TW" altLang="zh-TW" sz="1100" i="0">
                    <a:latin typeface="Cambria Math" panose="02040503050406030204" pitchFamily="18" charset="0"/>
                  </a:rPr>
                  <a:t>_</a:t>
                </a:r>
                <a:r>
                  <a:rPr lang="en-US" altLang="zh-TW" sz="1100" i="0">
                    <a:latin typeface="Cambria Math" panose="02040503050406030204" pitchFamily="18" charset="0"/>
                  </a:rPr>
                  <a:t>𝑡</a:t>
                </a:r>
                <a:r>
                  <a:rPr lang="zh-TW" altLang="en-US" sz="1100" dirty="0">
                    <a:latin typeface="標楷體" panose="03000509000000000000" pitchFamily="65" charset="-120"/>
                    <a:ea typeface="標楷體" panose="03000509000000000000" pitchFamily="65" charset="-120"/>
                  </a:rPr>
                  <a:t>代表每個時序的輸出，</a:t>
                </a:r>
                <a:r>
                  <a:rPr lang="en-US" altLang="zh-TW" sz="1100" dirty="0">
                    <a:latin typeface="標楷體" panose="03000509000000000000" pitchFamily="65" charset="-120"/>
                    <a:ea typeface="標楷體" panose="03000509000000000000" pitchFamily="65" charset="-120"/>
                  </a:rPr>
                  <a:t>t</a:t>
                </a:r>
                <a:r>
                  <a:rPr lang="zh-TW" altLang="en-US" sz="1100" dirty="0">
                    <a:latin typeface="標楷體" panose="03000509000000000000" pitchFamily="65" charset="-120"/>
                    <a:ea typeface="標楷體" panose="03000509000000000000" pitchFamily="65" charset="-120"/>
                  </a:rPr>
                  <a:t>表示輸入的時間</a:t>
                </a:r>
                <a:r>
                  <a:rPr lang="zh-TW" altLang="en-US" sz="1100" dirty="0" smtClean="0">
                    <a:latin typeface="標楷體" panose="03000509000000000000" pitchFamily="65" charset="-120"/>
                    <a:ea typeface="標楷體" panose="03000509000000000000" pitchFamily="65" charset="-120"/>
                  </a:rPr>
                  <a:t>。</a:t>
                </a:r>
                <a:endParaRPr lang="zh-TW" altLang="en-US" sz="1100" dirty="0">
                  <a:latin typeface="標楷體" panose="03000509000000000000" pitchFamily="65" charset="-120"/>
                  <a:ea typeface="標楷體" panose="03000509000000000000" pitchFamily="65" charset="-120"/>
                </a:endParaRPr>
              </a:p>
            </p:txBody>
          </p:sp>
        </mc:Fallback>
      </mc:AlternateContent>
    </p:spTree>
    <p:extLst>
      <p:ext uri="{BB962C8B-B14F-4D97-AF65-F5344CB8AC3E}">
        <p14:creationId xmlns:p14="http://schemas.microsoft.com/office/powerpoint/2010/main" val="2177521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hi: (estimated RUL – true</a:t>
            </a:r>
            <a:r>
              <a:rPr lang="en-US" altLang="zh-TW" baseline="0" dirty="0" smtClean="0"/>
              <a:t> RUL) for </a:t>
            </a:r>
            <a:r>
              <a:rPr lang="en-US" altLang="zh-TW" dirty="0" smtClean="0"/>
              <a:t>the</a:t>
            </a:r>
            <a:r>
              <a:rPr lang="en-US" altLang="zh-TW" baseline="0" dirty="0" smtClean="0"/>
              <a:t> </a:t>
            </a:r>
            <a:r>
              <a:rPr lang="en-US" altLang="zh-TW" baseline="0" dirty="0" err="1" smtClean="0"/>
              <a:t>ith</a:t>
            </a:r>
            <a:r>
              <a:rPr lang="en-US" altLang="zh-TW" baseline="0" dirty="0" smtClean="0"/>
              <a:t> engine</a:t>
            </a:r>
          </a:p>
          <a:p>
            <a:endParaRPr lang="en-US" altLang="zh-TW" baseline="0" dirty="0" smtClean="0"/>
          </a:p>
          <a:p>
            <a:r>
              <a:rPr lang="en-US" altLang="zh-TW" baseline="0" dirty="0" smtClean="0"/>
              <a:t>NASA C-MPASS</a:t>
            </a:r>
          </a:p>
          <a:p>
            <a:endParaRPr lang="zh-TW" altLang="en-US" dirty="0"/>
          </a:p>
        </p:txBody>
      </p:sp>
    </p:spTree>
    <p:extLst>
      <p:ext uri="{BB962C8B-B14F-4D97-AF65-F5344CB8AC3E}">
        <p14:creationId xmlns:p14="http://schemas.microsoft.com/office/powerpoint/2010/main" val="99122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RMSE:</a:t>
            </a:r>
            <a:r>
              <a:rPr lang="en-US" altLang="zh-TW" baseline="0" dirty="0" smtClean="0"/>
              <a:t> root mean square </a:t>
            </a:r>
            <a:r>
              <a:rPr lang="en-US" altLang="zh-TW" baseline="0" dirty="0" smtClean="0"/>
              <a:t>error</a:t>
            </a:r>
          </a:p>
          <a:p>
            <a:r>
              <a:rPr lang="en-US" altLang="zh-TW" sz="1100" b="0" i="0" u="none" strike="noStrike" kern="1200" cap="none" dirty="0" smtClean="0">
                <a:solidFill>
                  <a:schemeClr val="dk1"/>
                </a:solidFill>
                <a:effectLst/>
                <a:latin typeface="Arial"/>
                <a:ea typeface="Arial"/>
                <a:cs typeface="Arial"/>
                <a:sym typeface="Arial"/>
                <a:hlinkClick r:id="rId3"/>
              </a:rPr>
              <a:t>Commercial</a:t>
            </a:r>
            <a:r>
              <a:rPr lang="en-US" altLang="zh-TW" sz="1100" b="0" i="0" u="none" strike="noStrike" kern="1200" cap="none" baseline="0" dirty="0" smtClean="0">
                <a:solidFill>
                  <a:schemeClr val="dk1"/>
                </a:solidFill>
                <a:effectLst/>
                <a:latin typeface="Arial"/>
                <a:ea typeface="Arial"/>
                <a:cs typeface="Arial"/>
                <a:sym typeface="Arial"/>
                <a:hlinkClick r:id="rId3"/>
              </a:rPr>
              <a:t> </a:t>
            </a:r>
            <a:r>
              <a:rPr lang="en-US" altLang="zh-TW" sz="1100" b="0" i="0" u="none" strike="noStrike" kern="1200" cap="none" dirty="0" smtClean="0">
                <a:solidFill>
                  <a:schemeClr val="dk1"/>
                </a:solidFill>
                <a:effectLst/>
                <a:latin typeface="Arial"/>
                <a:ea typeface="Arial"/>
                <a:cs typeface="Arial"/>
                <a:sym typeface="Arial"/>
                <a:hlinkClick r:id="rId3"/>
              </a:rPr>
              <a:t>Modular Aero-Propulsion System Simulations (C-MAPSS)</a:t>
            </a:r>
          </a:p>
        </p:txBody>
      </p:sp>
    </p:spTree>
    <p:extLst>
      <p:ext uri="{BB962C8B-B14F-4D97-AF65-F5344CB8AC3E}">
        <p14:creationId xmlns:p14="http://schemas.microsoft.com/office/powerpoint/2010/main" val="1656697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C-MAPSS</a:t>
            </a:r>
            <a:r>
              <a:rPr lang="en-US" altLang="zh-TW" baseline="0" dirty="0" smtClean="0"/>
              <a:t> data set is provided by NASA from simulation results, where each record has hundreds of time cycles</a:t>
            </a:r>
          </a:p>
          <a:p>
            <a:r>
              <a:rPr lang="en-US" altLang="zh-TW" baseline="0" dirty="0" smtClean="0"/>
              <a:t>Test data has shorter time cycles, such as 22 time cycles</a:t>
            </a:r>
            <a:endParaRPr lang="zh-TW" altLang="en-US" dirty="0"/>
          </a:p>
        </p:txBody>
      </p:sp>
    </p:spTree>
    <p:extLst>
      <p:ext uri="{BB962C8B-B14F-4D97-AF65-F5344CB8AC3E}">
        <p14:creationId xmlns:p14="http://schemas.microsoft.com/office/powerpoint/2010/main" val="2003718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 name="Shape 71"/>
          <p:cNvSpPr txBox="1">
            <a:spLocks noGrp="1"/>
          </p:cNvSpPr>
          <p:nvPr>
            <p:ph type="body" idx="1"/>
          </p:nvPr>
        </p:nvSpPr>
        <p:spPr>
          <a:xfrm>
            <a:off x="681515" y="4724202"/>
            <a:ext cx="5452109" cy="447556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0757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1515" y="4724202"/>
            <a:ext cx="5452109" cy="4475560"/>
          </a:xfrm>
          <a:prstGeom prst="rect">
            <a:avLst/>
          </a:prstGeom>
        </p:spPr>
        <p:txBody>
          <a:bodyPr lIns="91425" tIns="91425" rIns="91425" bIns="91425" anchor="t" anchorCtr="0">
            <a:noAutofit/>
          </a:bodyPr>
          <a:lstStyle/>
          <a:p>
            <a:pPr lvl="0">
              <a:spcBef>
                <a:spcPts val="0"/>
              </a:spcBef>
              <a:buNone/>
            </a:pPr>
            <a:r>
              <a:rPr lang="zh-TW" altLang="en-US" sz="1100" b="0" i="0" u="none" strike="noStrike" kern="1200" cap="none" dirty="0" smtClean="0">
                <a:solidFill>
                  <a:schemeClr val="dk1"/>
                </a:solidFill>
                <a:effectLst/>
                <a:latin typeface="Arial"/>
                <a:ea typeface="Arial"/>
                <a:cs typeface="Arial"/>
                <a:sym typeface="Arial"/>
              </a:rPr>
              <a:t>多大叫大</a:t>
            </a:r>
            <a:r>
              <a:rPr lang="en-US" altLang="zh-TW" sz="1100" b="0" i="0" u="none" strike="noStrike" kern="1200" cap="none" dirty="0" smtClean="0">
                <a:solidFill>
                  <a:schemeClr val="dk1"/>
                </a:solidFill>
                <a:effectLst/>
                <a:latin typeface="Arial"/>
                <a:ea typeface="Arial"/>
                <a:cs typeface="Arial"/>
                <a:sym typeface="Arial"/>
              </a:rPr>
              <a:t>?</a:t>
            </a:r>
            <a:r>
              <a:rPr lang="zh-TW" altLang="en-US" sz="1100" b="0" i="0" u="none" strike="noStrike" kern="1200" cap="none" dirty="0" smtClean="0">
                <a:solidFill>
                  <a:schemeClr val="dk1"/>
                </a:solidFill>
                <a:effectLst/>
                <a:latin typeface="Arial"/>
                <a:ea typeface="Arial"/>
                <a:cs typeface="Arial"/>
                <a:sym typeface="Arial"/>
              </a:rPr>
              <a:t>大概在</a:t>
            </a:r>
            <a:r>
              <a:rPr lang="en-US" altLang="zh-TW" sz="1100" b="0" i="0" u="none" strike="noStrike" kern="1200" cap="none" dirty="0" smtClean="0">
                <a:solidFill>
                  <a:schemeClr val="dk1"/>
                </a:solidFill>
                <a:effectLst/>
                <a:latin typeface="Arial"/>
                <a:ea typeface="Arial"/>
                <a:cs typeface="Arial"/>
                <a:sym typeface="Arial"/>
              </a:rPr>
              <a:t>50</a:t>
            </a:r>
            <a:r>
              <a:rPr lang="zh-TW" altLang="en-US" sz="1100" b="0" i="0" u="none" strike="noStrike" kern="1200" cap="none" dirty="0" smtClean="0">
                <a:solidFill>
                  <a:schemeClr val="dk1"/>
                </a:solidFill>
                <a:effectLst/>
                <a:latin typeface="Arial"/>
                <a:ea typeface="Arial"/>
                <a:cs typeface="Arial"/>
                <a:sym typeface="Arial"/>
              </a:rPr>
              <a:t>個</a:t>
            </a:r>
            <a:r>
              <a:rPr lang="en-US" altLang="zh-TW" sz="1100" b="0" i="0" u="none" strike="noStrike" kern="1200" cap="none" dirty="0" smtClean="0">
                <a:solidFill>
                  <a:schemeClr val="dk1"/>
                </a:solidFill>
                <a:effectLst/>
                <a:latin typeface="Arial"/>
                <a:ea typeface="Arial"/>
                <a:cs typeface="Arial"/>
                <a:sym typeface="Arial"/>
              </a:rPr>
              <a:t>TB</a:t>
            </a:r>
            <a:r>
              <a:rPr lang="zh-TW" altLang="en-US" sz="1100" b="0" i="0" u="none" strike="noStrike" kern="1200" cap="none" dirty="0" smtClean="0">
                <a:solidFill>
                  <a:schemeClr val="dk1"/>
                </a:solidFill>
                <a:effectLst/>
                <a:latin typeface="Arial"/>
                <a:ea typeface="Arial"/>
                <a:cs typeface="Arial"/>
                <a:sym typeface="Arial"/>
              </a:rPr>
              <a:t>叫做大，超過這個量一般我們用的統計軟體</a:t>
            </a:r>
            <a:r>
              <a:rPr lang="en-US" altLang="zh-TW" sz="1100" b="0" i="0" u="none" strike="noStrike" kern="1200" cap="none" dirty="0" smtClean="0">
                <a:solidFill>
                  <a:schemeClr val="dk1"/>
                </a:solidFill>
                <a:effectLst/>
                <a:latin typeface="Arial"/>
                <a:ea typeface="Arial"/>
                <a:cs typeface="Arial"/>
                <a:sym typeface="Arial"/>
              </a:rPr>
              <a:t>(Excel, SPSS, SAS, R)</a:t>
            </a:r>
            <a:r>
              <a:rPr lang="zh-TW" altLang="en-US" sz="1100" b="0" i="0" u="none" strike="noStrike" kern="1200" cap="none" dirty="0" smtClean="0">
                <a:solidFill>
                  <a:schemeClr val="dk1"/>
                </a:solidFill>
                <a:effectLst/>
                <a:latin typeface="Arial"/>
                <a:ea typeface="Arial"/>
                <a:cs typeface="Arial"/>
                <a:sym typeface="Arial"/>
              </a:rPr>
              <a:t>應該就沒辦法處理</a:t>
            </a:r>
            <a:endParaRPr lang="en-US" altLang="zh-TW" sz="1100" b="0" i="0" u="none" strike="noStrike" kern="1200" cap="none" dirty="0" smtClean="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a:t>
            </a:r>
            <a:r>
              <a:rPr lang="en-US" altLang="zh-TW" b="1" i="1" dirty="0" smtClean="0">
                <a:solidFill>
                  <a:srgbClr val="800000"/>
                </a:solidFill>
              </a:rPr>
              <a:t>Big Data</a:t>
            </a:r>
            <a:r>
              <a:rPr lang="en-US" altLang="zh-TW" dirty="0" smtClean="0"/>
              <a:t>” is data whose scale, diversity, and complexity require new architecture, techniques, algorithms, and analytics to manage it and extract value and hidden knowledge from it…</a:t>
            </a:r>
          </a:p>
          <a:p>
            <a:pPr lvl="0">
              <a:spcBef>
                <a:spcPts val="0"/>
              </a:spcBef>
              <a:buNone/>
            </a:pPr>
            <a:endParaRPr lang="en-US" altLang="zh-TW" sz="1100" b="0" i="0" u="none" strike="noStrike" kern="1200" cap="none" dirty="0" smtClean="0">
              <a:solidFill>
                <a:schemeClr val="dk1"/>
              </a:solidFill>
              <a:effectLst/>
              <a:latin typeface="Arial"/>
              <a:ea typeface="Arial"/>
              <a:cs typeface="Arial"/>
              <a:sym typeface="Arial"/>
            </a:endParaRPr>
          </a:p>
          <a:p>
            <a:pPr lvl="0">
              <a:spcBef>
                <a:spcPts val="0"/>
              </a:spcBef>
              <a:buNone/>
            </a:pPr>
            <a:r>
              <a:rPr lang="zh-TW" altLang="en-US" sz="1100" b="1" i="0" u="none" strike="noStrike" kern="1200" cap="none" dirty="0" smtClean="0">
                <a:solidFill>
                  <a:schemeClr val="dk1"/>
                </a:solidFill>
                <a:effectLst/>
                <a:latin typeface="Arial"/>
                <a:ea typeface="Arial"/>
                <a:cs typeface="Arial"/>
                <a:sym typeface="Arial"/>
              </a:rPr>
              <a:t>快速消費品</a:t>
            </a:r>
            <a:r>
              <a:rPr lang="zh-TW" altLang="en-US" sz="1100" b="0" i="0" u="none" strike="noStrike" kern="1200" cap="none" dirty="0" smtClean="0">
                <a:solidFill>
                  <a:schemeClr val="dk1"/>
                </a:solidFill>
                <a:effectLst/>
                <a:latin typeface="Arial"/>
                <a:ea typeface="Arial"/>
                <a:cs typeface="Arial"/>
                <a:sym typeface="Arial"/>
              </a:rPr>
              <a:t>（英語：</a:t>
            </a:r>
            <a:r>
              <a:rPr lang="en-US" altLang="zh-TW" sz="1100" b="0" i="0" u="none" strike="noStrike" kern="1200" cap="none" dirty="0" smtClean="0">
                <a:solidFill>
                  <a:schemeClr val="dk1"/>
                </a:solidFill>
                <a:effectLst/>
                <a:latin typeface="Arial"/>
                <a:ea typeface="Arial"/>
                <a:cs typeface="Arial"/>
                <a:sym typeface="Arial"/>
              </a:rPr>
              <a:t>Fast Moving Consumer Goods</a:t>
            </a:r>
            <a:r>
              <a:rPr lang="zh-TW" altLang="en-US" sz="1100" b="0" i="0" u="none" strike="noStrike" kern="1200" cap="none" dirty="0" smtClean="0">
                <a:solidFill>
                  <a:schemeClr val="dk1"/>
                </a:solidFill>
                <a:effectLst/>
                <a:latin typeface="Arial"/>
                <a:ea typeface="Arial"/>
                <a:cs typeface="Arial"/>
                <a:sym typeface="Arial"/>
              </a:rPr>
              <a:t>，即</a:t>
            </a:r>
            <a:r>
              <a:rPr lang="en-US" altLang="zh-TW" sz="1100" b="0" i="0" u="none" strike="noStrike" kern="1200" cap="none" dirty="0" smtClean="0">
                <a:solidFill>
                  <a:schemeClr val="dk1"/>
                </a:solidFill>
                <a:effectLst/>
                <a:latin typeface="Arial"/>
                <a:ea typeface="Arial"/>
                <a:cs typeface="Arial"/>
                <a:sym typeface="Arial"/>
              </a:rPr>
              <a:t>FMCG</a:t>
            </a:r>
            <a:r>
              <a:rPr lang="zh-TW" altLang="en-US" sz="1100" b="0" i="0" u="none" strike="noStrike" kern="1200" cap="none" dirty="0" smtClean="0">
                <a:solidFill>
                  <a:schemeClr val="dk1"/>
                </a:solidFill>
                <a:effectLst/>
                <a:latin typeface="Arial"/>
                <a:ea typeface="Arial"/>
                <a:cs typeface="Arial"/>
                <a:sym typeface="Arial"/>
              </a:rPr>
              <a:t>，簡稱「</a:t>
            </a:r>
            <a:r>
              <a:rPr lang="zh-TW" altLang="en-US" sz="1100" b="1" i="0" u="none" strike="noStrike" kern="1200" cap="none" dirty="0" smtClean="0">
                <a:solidFill>
                  <a:schemeClr val="dk1"/>
                </a:solidFill>
                <a:effectLst/>
                <a:latin typeface="Arial"/>
                <a:ea typeface="Arial"/>
                <a:cs typeface="Arial"/>
                <a:sym typeface="Arial"/>
              </a:rPr>
              <a:t>快消品</a:t>
            </a:r>
            <a:r>
              <a:rPr lang="zh-TW" altLang="en-US" sz="1100" b="0" i="0" u="none" strike="noStrike" kern="1200" cap="none" dirty="0" smtClean="0">
                <a:solidFill>
                  <a:schemeClr val="dk1"/>
                </a:solidFill>
                <a:effectLst/>
                <a:latin typeface="Arial"/>
                <a:ea typeface="Arial"/>
                <a:cs typeface="Arial"/>
                <a:sym typeface="Arial"/>
              </a:rPr>
              <a:t>」或「</a:t>
            </a:r>
            <a:r>
              <a:rPr lang="zh-TW" altLang="en-US" sz="1100" b="1" i="0" u="none" strike="noStrike" kern="1200" cap="none" dirty="0" smtClean="0">
                <a:solidFill>
                  <a:schemeClr val="dk1"/>
                </a:solidFill>
                <a:effectLst/>
                <a:latin typeface="Arial"/>
                <a:ea typeface="Arial"/>
                <a:cs typeface="Arial"/>
                <a:sym typeface="Arial"/>
              </a:rPr>
              <a:t>快銷品</a:t>
            </a:r>
            <a:r>
              <a:rPr lang="zh-TW" altLang="en-US" sz="1100" b="0" i="0" u="none" strike="noStrike" kern="1200" cap="none" dirty="0" smtClean="0">
                <a:solidFill>
                  <a:schemeClr val="dk1"/>
                </a:solidFill>
                <a:effectLst/>
                <a:latin typeface="Arial"/>
                <a:ea typeface="Arial"/>
                <a:cs typeface="Arial"/>
                <a:sym typeface="Arial"/>
              </a:rPr>
              <a:t>」），又作「</a:t>
            </a:r>
            <a:r>
              <a:rPr lang="zh-TW" altLang="en-US" sz="1100" b="1" i="0" u="none" strike="noStrike" kern="1200" cap="none" dirty="0" smtClean="0">
                <a:solidFill>
                  <a:schemeClr val="dk1"/>
                </a:solidFill>
                <a:effectLst/>
                <a:latin typeface="Arial"/>
                <a:ea typeface="Arial"/>
                <a:cs typeface="Arial"/>
                <a:sym typeface="Arial"/>
              </a:rPr>
              <a:t>快速消耗品</a:t>
            </a:r>
            <a:r>
              <a:rPr lang="zh-TW" altLang="en-US" sz="1100" b="0" i="0" u="none" strike="noStrike" kern="1200" cap="none" dirty="0" smtClean="0">
                <a:solidFill>
                  <a:schemeClr val="dk1"/>
                </a:solidFill>
                <a:effectLst/>
                <a:latin typeface="Arial"/>
                <a:ea typeface="Arial"/>
                <a:cs typeface="Arial"/>
                <a:sym typeface="Arial"/>
              </a:rPr>
              <a:t>」。意指銷售速度快、價格相對較低的貨種。也可稱為民生消費性用品</a:t>
            </a:r>
            <a:r>
              <a:rPr lang="en-US" altLang="zh-TW"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hlinkClick r:id="rId3" tooltip="en:Consumer Packaged Goods"/>
              </a:rPr>
              <a:t>consumer packaged goods</a:t>
            </a:r>
            <a:r>
              <a:rPr lang="en-US" altLang="zh-TW" sz="1100" b="0" i="0" u="none" strike="noStrike" kern="1200" cap="none" dirty="0" smtClean="0">
                <a:solidFill>
                  <a:schemeClr val="dk1"/>
                </a:solidFill>
                <a:effectLst/>
                <a:latin typeface="Arial"/>
                <a:ea typeface="Arial"/>
                <a:cs typeface="Arial"/>
                <a:sym typeface="Arial"/>
              </a:rPr>
              <a:t>; CPG)</a:t>
            </a:r>
            <a:r>
              <a:rPr lang="zh-TW" altLang="en-US" sz="1100" b="0" i="0" u="none" strike="noStrike" kern="1200" cap="none" dirty="0" smtClean="0">
                <a:solidFill>
                  <a:schemeClr val="dk1"/>
                </a:solidFill>
                <a:effectLst/>
                <a:latin typeface="Arial"/>
                <a:ea typeface="Arial"/>
                <a:cs typeface="Arial"/>
                <a:sym typeface="Arial"/>
              </a:rPr>
              <a:t>。儘管快速消費品的絕對利潤相對較低，但因其銷售量巨大，故類似商品的累積利潤可以很高。</a:t>
            </a:r>
            <a:endParaRPr lang="en-US" altLang="zh-TW" sz="1100" b="0" i="0" u="none" strike="noStrike" kern="1200" cap="none" dirty="0" smtClean="0">
              <a:solidFill>
                <a:schemeClr val="dk1"/>
              </a:solidFill>
              <a:effectLst/>
              <a:latin typeface="Arial"/>
              <a:ea typeface="Arial"/>
              <a:cs typeface="Arial"/>
              <a:sym typeface="Arial"/>
            </a:endParaRPr>
          </a:p>
          <a:p>
            <a:pPr lvl="0">
              <a:spcBef>
                <a:spcPts val="0"/>
              </a:spcBef>
              <a:buNone/>
            </a:pPr>
            <a:endParaRPr lang="en-US" altLang="zh-TW" sz="1100" b="0" i="0" u="none" strike="noStrike" kern="1200" cap="none" dirty="0" smtClean="0">
              <a:solidFill>
                <a:schemeClr val="dk1"/>
              </a:solidFill>
              <a:effectLst/>
              <a:latin typeface="Arial"/>
              <a:ea typeface="Arial"/>
              <a:cs typeface="Arial"/>
              <a:sym typeface="Arial"/>
            </a:endParaRPr>
          </a:p>
          <a:p>
            <a:pPr lvl="0">
              <a:spcBef>
                <a:spcPts val="0"/>
              </a:spcBef>
              <a:buNone/>
            </a:pPr>
            <a:endParaRPr lang="en-US" sz="1100" b="0" i="0" u="none" strike="noStrike" kern="1200" cap="none" dirty="0" smtClean="0">
              <a:solidFill>
                <a:schemeClr val="dk1"/>
              </a:solidFill>
              <a:effectLst/>
              <a:latin typeface="Arial"/>
              <a:cs typeface="Arial"/>
              <a:sym typeface="Arial"/>
            </a:endParaRPr>
          </a:p>
          <a:p>
            <a:r>
              <a:rPr lang="en-US" altLang="zh-TW" dirty="0" smtClean="0"/>
              <a:t>K kilo e3 </a:t>
            </a:r>
            <a:r>
              <a:rPr lang="en-US" altLang="zh-TW" baseline="0" dirty="0" smtClean="0"/>
              <a:t> thousand</a:t>
            </a:r>
          </a:p>
          <a:p>
            <a:r>
              <a:rPr lang="en-US" altLang="zh-TW" dirty="0" smtClean="0"/>
              <a:t>M</a:t>
            </a:r>
            <a:r>
              <a:rPr lang="en-US" altLang="zh-TW" baseline="0" dirty="0" smtClean="0"/>
              <a:t> Mega e6 million</a:t>
            </a:r>
          </a:p>
          <a:p>
            <a:r>
              <a:rPr lang="en-US" altLang="zh-TW" baseline="0" dirty="0" smtClean="0"/>
              <a:t>G Giga e9 billion</a:t>
            </a:r>
          </a:p>
          <a:p>
            <a:r>
              <a:rPr lang="en-US" altLang="zh-TW" baseline="0" dirty="0" smtClean="0"/>
              <a:t>T Tera e12 trillion</a:t>
            </a:r>
          </a:p>
          <a:p>
            <a:r>
              <a:rPr lang="en-US" altLang="zh-TW" baseline="0" dirty="0" smtClean="0"/>
              <a:t>P Peta e15 quadrillion</a:t>
            </a:r>
          </a:p>
          <a:p>
            <a:r>
              <a:rPr lang="en-US" altLang="zh-TW" baseline="0" dirty="0" smtClean="0"/>
              <a:t>E Exa e18 quintillion</a:t>
            </a:r>
          </a:p>
          <a:p>
            <a:r>
              <a:rPr lang="en-US" altLang="zh-TW" baseline="0" dirty="0" smtClean="0"/>
              <a:t>Z Zetta e21 sextillion</a:t>
            </a:r>
          </a:p>
          <a:p>
            <a:r>
              <a:rPr lang="en-US" altLang="zh-TW" baseline="0" dirty="0" smtClean="0"/>
              <a:t>Y Yotta e24 septillion</a:t>
            </a:r>
            <a:endParaRPr lang="en-US" altLang="zh-TW" dirty="0" smtClean="0"/>
          </a:p>
          <a:p>
            <a:endParaRPr lang="zh-TW" altLang="en-US" dirty="0" smtClean="0"/>
          </a:p>
          <a:p>
            <a:pPr lvl="0">
              <a:spcBef>
                <a:spcPts val="0"/>
              </a:spcBef>
              <a:buNone/>
            </a:pPr>
            <a:endParaRPr dirty="0"/>
          </a:p>
        </p:txBody>
      </p:sp>
      <p:sp>
        <p:nvSpPr>
          <p:cNvPr id="172" name="Shape 172"/>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802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681515" y="4724202"/>
            <a:ext cx="5452109" cy="4475560"/>
          </a:xfrm>
          <a:prstGeom prst="rect">
            <a:avLst/>
          </a:prstGeom>
        </p:spPr>
        <p:txBody>
          <a:bodyPr lIns="91425" tIns="91425" rIns="91425" bIns="91425" anchor="t" anchorCtr="0">
            <a:noAutofit/>
          </a:bodyPr>
          <a:lstStyle/>
          <a:p>
            <a:r>
              <a:rPr lang="en-US" altLang="zh-TW" sz="1100" b="0" i="0" u="none" strike="noStrike" kern="1200" cap="none" dirty="0" smtClean="0">
                <a:solidFill>
                  <a:schemeClr val="dk1"/>
                </a:solidFill>
                <a:effectLst/>
                <a:latin typeface="Arial"/>
                <a:ea typeface="Arial"/>
                <a:cs typeface="Arial"/>
                <a:sym typeface="Arial"/>
              </a:rPr>
              <a:t>https://www.inside.com.tw/2015/02/06/big-data-1-origin-and-4vs</a:t>
            </a:r>
          </a:p>
          <a:p>
            <a:r>
              <a:rPr lang="zh-TW" altLang="en-US" sz="1100" b="0" i="0" u="none" strike="noStrike" kern="1200" cap="none" dirty="0" smtClean="0">
                <a:solidFill>
                  <a:schemeClr val="dk1"/>
                </a:solidFill>
                <a:effectLst/>
                <a:latin typeface="Arial"/>
                <a:ea typeface="Arial"/>
                <a:cs typeface="Arial"/>
                <a:sym typeface="Arial"/>
              </a:rPr>
              <a:t>巨量資料的時代，用「大、快、雜、疑」四字箴言帶你認識大數據</a:t>
            </a:r>
          </a:p>
          <a:p>
            <a:r>
              <a:rPr lang="en-US" altLang="zh-TW" sz="1100" b="0" i="0" u="none" strike="noStrike" kern="1200" cap="none" dirty="0" smtClean="0">
                <a:solidFill>
                  <a:schemeClr val="dk1"/>
                </a:solidFill>
                <a:effectLst/>
                <a:latin typeface="Arial"/>
                <a:ea typeface="Arial"/>
                <a:cs typeface="Arial"/>
                <a:sym typeface="Arial"/>
              </a:rPr>
              <a:t>2015/2/6 </a:t>
            </a:r>
          </a:p>
          <a:p>
            <a:r>
              <a:rPr lang="zh-TW" altLang="en-US" sz="1100" b="0" i="0" u="none" strike="noStrike" kern="1200" cap="none" dirty="0" smtClean="0">
                <a:solidFill>
                  <a:schemeClr val="dk1"/>
                </a:solidFill>
                <a:effectLst/>
                <a:latin typeface="Arial"/>
                <a:ea typeface="Arial"/>
                <a:cs typeface="Arial"/>
                <a:sym typeface="Arial"/>
              </a:rPr>
              <a:t> </a:t>
            </a:r>
            <a:r>
              <a:rPr lang="en-US" altLang="zh-TW" sz="1100" b="0" i="0" u="none" strike="noStrike" kern="1200" cap="none" dirty="0" smtClean="0">
                <a:solidFill>
                  <a:schemeClr val="dk1"/>
                </a:solidFill>
                <a:effectLst/>
                <a:latin typeface="Arial"/>
                <a:ea typeface="Arial"/>
                <a:cs typeface="Arial"/>
                <a:sym typeface="Arial"/>
                <a:hlinkClick r:id="rId3" tooltip="Posts by Jewel"/>
              </a:rPr>
              <a:t>Jewel</a:t>
            </a:r>
            <a:r>
              <a:rPr lang="zh-TW" altLang="en-US" sz="1100" b="0" i="0" u="none" strike="noStrike" kern="1200" cap="none" dirty="0" smtClean="0">
                <a:solidFill>
                  <a:schemeClr val="dk1"/>
                </a:solidFill>
                <a:effectLst/>
                <a:latin typeface="Arial"/>
                <a:ea typeface="Arial"/>
                <a:cs typeface="Arial"/>
                <a:sym typeface="Arial"/>
              </a:rPr>
              <a:t> </a:t>
            </a:r>
          </a:p>
          <a:p>
            <a:r>
              <a:rPr lang="zh-TW" altLang="en-US" dirty="0" smtClean="0"/>
              <a:t>你可能有注意到，「大數據（</a:t>
            </a:r>
            <a:r>
              <a:rPr lang="en-US" altLang="zh-TW" dirty="0" smtClean="0"/>
              <a:t>Big Data</a:t>
            </a:r>
            <a:r>
              <a:rPr lang="zh-TW" altLang="en-US" dirty="0" smtClean="0"/>
              <a:t>）」在我們的生活裡已經掀起滔天巨浪，繼雲端運算（</a:t>
            </a:r>
            <a:r>
              <a:rPr lang="en-US" altLang="zh-TW" dirty="0" smtClean="0"/>
              <a:t>Cloud Computing</a:t>
            </a:r>
            <a:r>
              <a:rPr lang="zh-TW" altLang="en-US" dirty="0" smtClean="0"/>
              <a:t>）之後，儼然成為學術界跟科技業中最熱門的潮字（</a:t>
            </a:r>
            <a:r>
              <a:rPr lang="en-US" altLang="zh-TW" dirty="0" smtClean="0"/>
              <a:t>Buzz Word</a:t>
            </a:r>
            <a:r>
              <a:rPr lang="zh-TW" altLang="en-US" dirty="0" smtClean="0"/>
              <a:t>），似乎每家公司都在進行有關的研究，三句不離大數據。究竟大數據是怎麼出現，又代表著什麼意思呢？</a:t>
            </a:r>
          </a:p>
          <a:p>
            <a:endParaRPr lang="zh-TW" altLang="en-US" dirty="0" smtClean="0"/>
          </a:p>
          <a:p>
            <a:r>
              <a:rPr lang="zh-TW" altLang="en-US" dirty="0" smtClean="0"/>
              <a:t>大數據（</a:t>
            </a:r>
            <a:r>
              <a:rPr lang="en-US" altLang="zh-TW" dirty="0" smtClean="0"/>
              <a:t>Big Data</a:t>
            </a:r>
            <a:r>
              <a:rPr lang="zh-TW" altLang="en-US" dirty="0" smtClean="0"/>
              <a:t>），資料爆炸的時代</a:t>
            </a:r>
            <a:endParaRPr lang="en-US" altLang="zh-TW" dirty="0" smtClean="0"/>
          </a:p>
          <a:p>
            <a:r>
              <a:rPr lang="zh-TW" altLang="en-US" sz="1100" b="1" i="0" u="none" strike="noStrike" kern="1200" cap="none" dirty="0" smtClean="0">
                <a:solidFill>
                  <a:schemeClr val="dk1"/>
                </a:solidFill>
                <a:effectLst/>
                <a:latin typeface="Arial"/>
                <a:ea typeface="Arial"/>
                <a:cs typeface="Arial"/>
                <a:sym typeface="Arial"/>
              </a:rPr>
              <a:t>大數據（</a:t>
            </a:r>
            <a:r>
              <a:rPr lang="en-US" altLang="zh-TW" sz="1100" b="1" i="0" u="none" strike="noStrike" kern="1200" cap="none" dirty="0" smtClean="0">
                <a:solidFill>
                  <a:schemeClr val="dk1"/>
                </a:solidFill>
                <a:effectLst/>
                <a:latin typeface="Arial"/>
                <a:ea typeface="Arial"/>
                <a:cs typeface="Arial"/>
                <a:sym typeface="Arial"/>
              </a:rPr>
              <a:t>Big Data</a:t>
            </a:r>
            <a:r>
              <a:rPr lang="zh-TW" altLang="en-US" sz="1100" b="1" i="0" u="none" strike="noStrike" kern="1200" cap="none" dirty="0" smtClean="0">
                <a:solidFill>
                  <a:schemeClr val="dk1"/>
                </a:solidFill>
                <a:effectLst/>
                <a:latin typeface="Arial"/>
                <a:ea typeface="Arial"/>
                <a:cs typeface="Arial"/>
                <a:sym typeface="Arial"/>
              </a:rPr>
              <a:t>）</a:t>
            </a:r>
            <a:r>
              <a:rPr lang="en-US" altLang="zh-TW" sz="1100" b="1" i="0" u="none" strike="noStrike" kern="1200" cap="none" dirty="0" smtClean="0">
                <a:solidFill>
                  <a:schemeClr val="dk1"/>
                </a:solidFill>
                <a:effectLst/>
                <a:latin typeface="Arial"/>
                <a:ea typeface="Arial"/>
                <a:cs typeface="Arial"/>
                <a:sym typeface="Arial"/>
              </a:rPr>
              <a:t>—— </a:t>
            </a:r>
            <a:r>
              <a:rPr lang="zh-TW" altLang="en-US" sz="1100" b="1" i="0" u="none" strike="noStrike" kern="1200" cap="none" dirty="0" smtClean="0">
                <a:solidFill>
                  <a:schemeClr val="dk1"/>
                </a:solidFill>
                <a:effectLst/>
                <a:latin typeface="Arial"/>
                <a:ea typeface="Arial"/>
                <a:cs typeface="Arial"/>
                <a:sym typeface="Arial"/>
              </a:rPr>
              <a:t>或稱巨量資料</a:t>
            </a:r>
          </a:p>
          <a:p>
            <a:r>
              <a:rPr lang="zh-TW" altLang="en-US" sz="1100" b="0" i="0" u="none" strike="noStrike" kern="1200" cap="none" dirty="0" smtClean="0">
                <a:solidFill>
                  <a:schemeClr val="dk1"/>
                </a:solidFill>
                <a:effectLst/>
                <a:latin typeface="Arial"/>
                <a:ea typeface="Arial"/>
                <a:cs typeface="Arial"/>
                <a:sym typeface="Arial"/>
              </a:rPr>
              <a:t> ，顧名思義，是指大量的資訊，當資料量龐大到資料庫系統無法在合理時間內進行儲存、運算、處理，分析成能解讀的資訊時，就稱為大數據。</a:t>
            </a:r>
          </a:p>
          <a:p>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rPr>
              <a:t>Big data is data that exceeds the processing capacity of conventional database systems.”</a:t>
            </a:r>
          </a:p>
          <a:p>
            <a:r>
              <a:rPr lang="zh-TW" altLang="en-US" sz="1100" b="0" i="0" u="none" strike="noStrike" kern="1200" cap="none" dirty="0" smtClean="0">
                <a:solidFill>
                  <a:schemeClr val="dk1"/>
                </a:solidFill>
                <a:effectLst/>
                <a:latin typeface="Arial"/>
                <a:ea typeface="Arial"/>
                <a:cs typeface="Arial"/>
                <a:sym typeface="Arial"/>
              </a:rPr>
              <a:t>這些巨量資料中有著珍貴的訊息，像是相關性（</a:t>
            </a:r>
            <a:r>
              <a:rPr lang="en-US" altLang="zh-TW" sz="1100" b="0" i="0" u="none" strike="noStrike" kern="1200" cap="none" dirty="0" smtClean="0">
                <a:solidFill>
                  <a:schemeClr val="dk1"/>
                </a:solidFill>
                <a:effectLst/>
                <a:latin typeface="Arial"/>
                <a:ea typeface="Arial"/>
                <a:cs typeface="Arial"/>
                <a:sym typeface="Arial"/>
              </a:rPr>
              <a:t>Unknown Correlation</a:t>
            </a:r>
            <a:r>
              <a:rPr lang="zh-TW" altLang="en-US" sz="1100" b="0" i="0" u="none" strike="noStrike" kern="1200" cap="none" dirty="0" smtClean="0">
                <a:solidFill>
                  <a:schemeClr val="dk1"/>
                </a:solidFill>
                <a:effectLst/>
                <a:latin typeface="Arial"/>
                <a:ea typeface="Arial"/>
                <a:cs typeface="Arial"/>
                <a:sym typeface="Arial"/>
              </a:rPr>
              <a:t>）、未顯露的模式（</a:t>
            </a:r>
            <a:r>
              <a:rPr lang="en-US" altLang="zh-TW" sz="1100" b="0" i="0" u="none" strike="noStrike" kern="1200" cap="none" dirty="0" smtClean="0">
                <a:solidFill>
                  <a:schemeClr val="dk1"/>
                </a:solidFill>
                <a:effectLst/>
                <a:latin typeface="Arial"/>
                <a:ea typeface="Arial"/>
                <a:cs typeface="Arial"/>
                <a:sym typeface="Arial"/>
              </a:rPr>
              <a:t>Hidden Patterns</a:t>
            </a:r>
            <a:r>
              <a:rPr lang="zh-TW" altLang="en-US" sz="1100" b="0" i="0" u="none" strike="noStrike" kern="1200" cap="none" dirty="0" smtClean="0">
                <a:solidFill>
                  <a:schemeClr val="dk1"/>
                </a:solidFill>
                <a:effectLst/>
                <a:latin typeface="Arial"/>
                <a:ea typeface="Arial"/>
                <a:cs typeface="Arial"/>
                <a:sym typeface="Arial"/>
              </a:rPr>
              <a:t>）、市場趨勢（</a:t>
            </a:r>
            <a:r>
              <a:rPr lang="en-US" altLang="zh-TW" sz="1100" b="0" i="0" u="none" strike="noStrike" kern="1200" cap="none" dirty="0" smtClean="0">
                <a:solidFill>
                  <a:schemeClr val="dk1"/>
                </a:solidFill>
                <a:effectLst/>
                <a:latin typeface="Arial"/>
                <a:ea typeface="Arial"/>
                <a:cs typeface="Arial"/>
                <a:sym typeface="Arial"/>
              </a:rPr>
              <a:t>Market Trend</a:t>
            </a:r>
            <a:r>
              <a:rPr lang="zh-TW" altLang="en-US" sz="1100" b="0" i="0" u="none" strike="noStrike" kern="1200" cap="none" dirty="0" smtClean="0">
                <a:solidFill>
                  <a:schemeClr val="dk1"/>
                </a:solidFill>
                <a:effectLst/>
                <a:latin typeface="Arial"/>
                <a:ea typeface="Arial"/>
                <a:cs typeface="Arial"/>
                <a:sym typeface="Arial"/>
              </a:rPr>
              <a:t>），可能埋藏著前所未見的知識跟應用等著被我們挖掘發現；但由於資料量太龐大，流動速度太快，現今科技無法處理分析，促使我們不斷研發出新一代的資料儲存設備及科技，希望從大數據中萃取出那些有價值的資訊。</a:t>
            </a:r>
          </a:p>
          <a:p>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rPr>
              <a:t>Big Data</a:t>
            </a:r>
            <a:r>
              <a:rPr lang="zh-TW" altLang="en-US" sz="1100" b="0" i="0" u="none" strike="noStrike" kern="1200" cap="none" dirty="0" smtClean="0">
                <a:solidFill>
                  <a:schemeClr val="dk1"/>
                </a:solidFill>
                <a:effectLst/>
                <a:latin typeface="Arial"/>
                <a:ea typeface="Arial"/>
                <a:cs typeface="Arial"/>
                <a:sym typeface="Arial"/>
              </a:rPr>
              <a:t>」這個詞最早由 </a:t>
            </a:r>
            <a:r>
              <a:rPr lang="en-US" altLang="zh-TW" sz="1100" b="0" i="0" u="none" strike="noStrike" kern="1200" cap="none" dirty="0" smtClean="0">
                <a:solidFill>
                  <a:schemeClr val="dk1"/>
                </a:solidFill>
                <a:effectLst/>
                <a:latin typeface="Arial"/>
                <a:ea typeface="Arial"/>
                <a:cs typeface="Arial"/>
                <a:sym typeface="Arial"/>
              </a:rPr>
              <a:t>IBM </a:t>
            </a:r>
            <a:r>
              <a:rPr lang="zh-TW" altLang="en-US" sz="1100" b="0" i="0" u="none" strike="noStrike" kern="1200" cap="none" dirty="0" smtClean="0">
                <a:solidFill>
                  <a:schemeClr val="dk1"/>
                </a:solidFill>
                <a:effectLst/>
                <a:latin typeface="Arial"/>
                <a:ea typeface="Arial"/>
                <a:cs typeface="Arial"/>
                <a:sym typeface="Arial"/>
              </a:rPr>
              <a:t>提出，</a:t>
            </a:r>
            <a:r>
              <a:rPr lang="en-US" altLang="zh-TW" sz="1100" b="0" i="0" u="none" strike="noStrike" kern="1200" cap="none" dirty="0" smtClean="0">
                <a:solidFill>
                  <a:schemeClr val="dk1"/>
                </a:solidFill>
                <a:effectLst/>
                <a:latin typeface="Arial"/>
                <a:ea typeface="Arial"/>
                <a:cs typeface="Arial"/>
                <a:sym typeface="Arial"/>
              </a:rPr>
              <a:t>2010 </a:t>
            </a:r>
            <a:r>
              <a:rPr lang="zh-TW" altLang="en-US" sz="1100" b="0" i="0" u="none" strike="noStrike" kern="1200" cap="none" dirty="0" smtClean="0">
                <a:solidFill>
                  <a:schemeClr val="dk1"/>
                </a:solidFill>
                <a:effectLst/>
                <a:latin typeface="Arial"/>
                <a:ea typeface="Arial"/>
                <a:cs typeface="Arial"/>
                <a:sym typeface="Arial"/>
              </a:rPr>
              <a:t>年才真正開始受到注目，並成為專業用語登上維基百科 </a:t>
            </a:r>
            <a:r>
              <a:rPr lang="en-US" altLang="zh-TW" sz="1100" b="0" i="0" u="none" strike="noStrike" kern="1200" cap="none" baseline="30000" dirty="0" smtClean="0">
                <a:solidFill>
                  <a:schemeClr val="dk1"/>
                </a:solidFill>
                <a:effectLst/>
                <a:latin typeface="Arial"/>
                <a:ea typeface="Arial"/>
                <a:cs typeface="Arial"/>
                <a:sym typeface="Arial"/>
                <a:hlinkClick r:id="rId4"/>
              </a:rPr>
              <a:t>1</a:t>
            </a:r>
            <a:r>
              <a:rPr lang="zh-TW" altLang="en-US" sz="1100" b="0" i="0" u="none" strike="noStrike" kern="1200" cap="none" dirty="0" smtClean="0">
                <a:solidFill>
                  <a:schemeClr val="dk1"/>
                </a:solidFill>
                <a:effectLst/>
                <a:latin typeface="Arial"/>
                <a:ea typeface="Arial"/>
                <a:cs typeface="Arial"/>
                <a:sym typeface="Arial"/>
              </a:rPr>
              <a:t>，算是「大數據」的正式問世。而在 </a:t>
            </a:r>
            <a:r>
              <a:rPr lang="en-US" altLang="zh-TW" sz="1100" b="0" i="0" u="none" strike="noStrike" kern="1200" cap="none" dirty="0" smtClean="0">
                <a:solidFill>
                  <a:schemeClr val="dk1"/>
                </a:solidFill>
                <a:effectLst/>
                <a:latin typeface="Arial"/>
                <a:ea typeface="Arial"/>
                <a:cs typeface="Arial"/>
                <a:sym typeface="Arial"/>
              </a:rPr>
              <a:t>2012 </a:t>
            </a:r>
            <a:r>
              <a:rPr lang="zh-TW" altLang="en-US" sz="1100" b="0" i="0" u="none" strike="noStrike" kern="1200" cap="none" dirty="0" smtClean="0">
                <a:solidFill>
                  <a:schemeClr val="dk1"/>
                </a:solidFill>
                <a:effectLst/>
                <a:latin typeface="Arial"/>
                <a:ea typeface="Arial"/>
                <a:cs typeface="Arial"/>
                <a:sym typeface="Arial"/>
              </a:rPr>
              <a:t>年時，</a:t>
            </a:r>
            <a:r>
              <a:rPr lang="en-US" altLang="zh-TW" sz="1100" b="0" i="0" u="none" strike="noStrike" kern="1200" cap="none" dirty="0" smtClean="0">
                <a:solidFill>
                  <a:schemeClr val="dk1"/>
                </a:solidFill>
                <a:effectLst/>
                <a:latin typeface="Arial"/>
                <a:ea typeface="Arial"/>
                <a:cs typeface="Arial"/>
                <a:sym typeface="Arial"/>
              </a:rPr>
              <a:t>《</a:t>
            </a:r>
            <a:r>
              <a:rPr lang="zh-TW" altLang="en-US" sz="1100" b="0" i="0" u="none" strike="noStrike" kern="1200" cap="none" dirty="0" smtClean="0">
                <a:solidFill>
                  <a:schemeClr val="dk1"/>
                </a:solidFill>
                <a:effectLst/>
                <a:latin typeface="Arial"/>
                <a:ea typeface="Arial"/>
                <a:cs typeface="Arial"/>
                <a:sym typeface="Arial"/>
              </a:rPr>
              <a:t>紐約時報</a:t>
            </a:r>
            <a:r>
              <a:rPr lang="en-US" altLang="zh-TW" sz="1100" b="0" i="0" u="none" strike="noStrike" kern="1200" cap="none" dirty="0" smtClean="0">
                <a:solidFill>
                  <a:schemeClr val="dk1"/>
                </a:solidFill>
                <a:effectLst/>
                <a:latin typeface="Arial"/>
                <a:ea typeface="Arial"/>
                <a:cs typeface="Arial"/>
                <a:sym typeface="Arial"/>
              </a:rPr>
              <a:t>》</a:t>
            </a:r>
            <a:r>
              <a:rPr lang="zh-TW" altLang="en-US" sz="1100" b="0" i="0" u="none" strike="noStrike" kern="1200" cap="none" dirty="0" smtClean="0">
                <a:solidFill>
                  <a:schemeClr val="dk1"/>
                </a:solidFill>
                <a:effectLst/>
                <a:latin typeface="Arial"/>
                <a:ea typeface="Arial"/>
                <a:cs typeface="Arial"/>
                <a:sym typeface="Arial"/>
              </a:rPr>
              <a:t>的專欄文章「</a:t>
            </a:r>
            <a:r>
              <a:rPr lang="en-US" altLang="zh-TW" sz="1100" b="0" i="0" u="none" strike="noStrike" kern="1200" cap="none" dirty="0" smtClean="0">
                <a:solidFill>
                  <a:schemeClr val="dk1"/>
                </a:solidFill>
                <a:effectLst/>
                <a:latin typeface="Arial"/>
                <a:ea typeface="Arial"/>
                <a:cs typeface="Arial"/>
                <a:sym typeface="Arial"/>
              </a:rPr>
              <a:t>The Age of Big Data</a:t>
            </a:r>
            <a:r>
              <a:rPr lang="en-US" altLang="zh-TW" sz="1100" b="0" i="0" u="none" strike="noStrike" kern="1200" cap="none" baseline="30000" dirty="0" smtClean="0">
                <a:solidFill>
                  <a:schemeClr val="dk1"/>
                </a:solidFill>
                <a:effectLst/>
                <a:latin typeface="Arial"/>
                <a:ea typeface="Arial"/>
                <a:cs typeface="Arial"/>
                <a:sym typeface="Arial"/>
                <a:hlinkClick r:id="rId5"/>
              </a:rPr>
              <a:t>2</a:t>
            </a:r>
            <a:r>
              <a:rPr lang="zh-TW" altLang="en-US" sz="1100" b="0" i="0" u="none" strike="noStrike" kern="1200" cap="none" dirty="0" smtClean="0">
                <a:solidFill>
                  <a:schemeClr val="dk1"/>
                </a:solidFill>
                <a:effectLst/>
                <a:latin typeface="Arial"/>
                <a:ea typeface="Arial"/>
                <a:cs typeface="Arial"/>
                <a:sym typeface="Arial"/>
              </a:rPr>
              <a:t>」更是宣告了「大數據時代」的來臨。值得一提的是，大數據並不是什麼新興的概念，事實上，歐洲粒子物理研究中心（</a:t>
            </a:r>
            <a:r>
              <a:rPr lang="en-US" altLang="zh-TW" sz="1100" b="0" i="0" u="none" strike="noStrike" kern="1200" cap="none" dirty="0" smtClean="0">
                <a:solidFill>
                  <a:schemeClr val="dk1"/>
                </a:solidFill>
                <a:effectLst/>
                <a:latin typeface="Arial"/>
                <a:ea typeface="Arial"/>
                <a:cs typeface="Arial"/>
                <a:sym typeface="Arial"/>
              </a:rPr>
              <a:t>CERN</a:t>
            </a:r>
            <a:r>
              <a:rPr lang="zh-TW" altLang="en-US" sz="1100" b="0" i="0" u="none" strike="noStrike" kern="1200" cap="none" dirty="0" smtClean="0">
                <a:solidFill>
                  <a:schemeClr val="dk1"/>
                </a:solidFill>
                <a:effectLst/>
                <a:latin typeface="Arial"/>
                <a:ea typeface="Arial"/>
                <a:cs typeface="Arial"/>
                <a:sym typeface="Arial"/>
              </a:rPr>
              <a:t>）的科學家已經面對巨量資料的問題好幾十年了，處理著每秒上看 </a:t>
            </a:r>
            <a:r>
              <a:rPr lang="en-US" altLang="zh-TW" sz="1100" b="0" i="0" u="none" strike="noStrike" kern="1200" cap="none" dirty="0" smtClean="0">
                <a:solidFill>
                  <a:schemeClr val="dk1"/>
                </a:solidFill>
                <a:effectLst/>
                <a:latin typeface="Arial"/>
                <a:ea typeface="Arial"/>
                <a:cs typeface="Arial"/>
                <a:sym typeface="Arial"/>
              </a:rPr>
              <a:t>PB</a:t>
            </a:r>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rPr>
              <a:t>Peta Bytes</a:t>
            </a:r>
            <a:r>
              <a:rPr lang="zh-TW" altLang="en-US" sz="1100" b="0" i="0" u="none" strike="noStrike" kern="1200" cap="none" dirty="0" smtClean="0">
                <a:solidFill>
                  <a:schemeClr val="dk1"/>
                </a:solidFill>
                <a:effectLst/>
                <a:latin typeface="Arial"/>
                <a:ea typeface="Arial"/>
                <a:cs typeface="Arial"/>
                <a:sym typeface="Arial"/>
              </a:rPr>
              <a:t>，註：</a:t>
            </a:r>
            <a:r>
              <a:rPr lang="en-US" altLang="zh-TW" sz="1100" b="0" i="0" u="none" strike="noStrike" kern="1200" cap="none" dirty="0" smtClean="0">
                <a:solidFill>
                  <a:schemeClr val="dk1"/>
                </a:solidFill>
                <a:effectLst/>
                <a:latin typeface="Arial"/>
                <a:ea typeface="Arial"/>
                <a:cs typeface="Arial"/>
                <a:sym typeface="Arial"/>
              </a:rPr>
              <a:t>PB = 1,024 TB</a:t>
            </a:r>
            <a:r>
              <a:rPr lang="zh-TW" altLang="en-US" sz="1100" b="0" i="0" u="none" strike="noStrike" kern="1200" cap="none" dirty="0" smtClean="0">
                <a:solidFill>
                  <a:schemeClr val="dk1"/>
                </a:solidFill>
                <a:effectLst/>
                <a:latin typeface="Arial"/>
                <a:ea typeface="Arial"/>
                <a:cs typeface="Arial"/>
                <a:sym typeface="Arial"/>
              </a:rPr>
              <a:t>）的資料量 </a:t>
            </a:r>
            <a:r>
              <a:rPr lang="en-US" altLang="zh-TW" sz="1100" b="0" i="0" u="none" strike="noStrike" kern="1200" cap="none" baseline="30000" dirty="0" smtClean="0">
                <a:solidFill>
                  <a:schemeClr val="dk1"/>
                </a:solidFill>
                <a:effectLst/>
                <a:latin typeface="Arial"/>
                <a:ea typeface="Arial"/>
                <a:cs typeface="Arial"/>
                <a:sym typeface="Arial"/>
                <a:hlinkClick r:id="rId6"/>
              </a:rPr>
              <a:t>3</a:t>
            </a:r>
            <a:r>
              <a:rPr lang="zh-TW" altLang="en-US" sz="1100" b="0" i="0" u="none" strike="noStrike" kern="1200" cap="none" dirty="0" smtClean="0">
                <a:solidFill>
                  <a:schemeClr val="dk1"/>
                </a:solidFill>
                <a:effectLst/>
                <a:latin typeface="Arial"/>
                <a:ea typeface="Arial"/>
                <a:cs typeface="Arial"/>
                <a:sym typeface="Arial"/>
              </a:rPr>
              <a:t>。</a:t>
            </a:r>
          </a:p>
          <a:p>
            <a:r>
              <a:rPr lang="en-US" altLang="zh-TW" sz="1100" b="0" i="0" u="none" strike="noStrike" kern="1200" cap="none" dirty="0" smtClean="0">
                <a:solidFill>
                  <a:schemeClr val="dk1"/>
                </a:solidFill>
                <a:effectLst/>
                <a:latin typeface="Arial"/>
                <a:ea typeface="Arial"/>
                <a:cs typeface="Arial"/>
                <a:sym typeface="Arial"/>
              </a:rPr>
              <a:t>TED-Ed </a:t>
            </a:r>
            <a:r>
              <a:rPr lang="zh-TW" altLang="en-US" sz="1100" b="0" i="0" u="none" strike="noStrike" kern="1200" cap="none" dirty="0" smtClean="0">
                <a:solidFill>
                  <a:schemeClr val="dk1"/>
                </a:solidFill>
                <a:effectLst/>
                <a:latin typeface="Arial"/>
                <a:ea typeface="Arial"/>
                <a:cs typeface="Arial"/>
                <a:sym typeface="Arial"/>
              </a:rPr>
              <a:t>的影片講解 </a:t>
            </a:r>
            <a:r>
              <a:rPr lang="en-US" altLang="zh-TW" sz="1100" b="0" i="0" u="none" strike="noStrike" kern="1200" cap="none" dirty="0" smtClean="0">
                <a:solidFill>
                  <a:schemeClr val="dk1"/>
                </a:solidFill>
                <a:effectLst/>
                <a:latin typeface="Arial"/>
                <a:ea typeface="Arial"/>
                <a:cs typeface="Arial"/>
                <a:sym typeface="Arial"/>
              </a:rPr>
              <a:t>Big Data </a:t>
            </a:r>
            <a:r>
              <a:rPr lang="zh-TW" altLang="en-US" sz="1100" b="0" i="0" u="none" strike="noStrike" kern="1200" cap="none" dirty="0" smtClean="0">
                <a:solidFill>
                  <a:schemeClr val="dk1"/>
                </a:solidFill>
                <a:effectLst/>
                <a:latin typeface="Arial"/>
                <a:ea typeface="Arial"/>
                <a:cs typeface="Arial"/>
                <a:sym typeface="Arial"/>
              </a:rPr>
              <a:t>概念，簡單又好懂：</a:t>
            </a:r>
          </a:p>
          <a:p>
            <a:r>
              <a:rPr lang="en-US" altLang="zh-TW" dirty="0" smtClean="0"/>
              <a:t>https://youtu.be/j-0cUmUyb-Y</a:t>
            </a:r>
          </a:p>
          <a:p>
            <a:r>
              <a:rPr lang="zh-TW" altLang="en-US" sz="1100" b="0" i="0" u="none" strike="noStrike" kern="1200" cap="none" dirty="0" smtClean="0">
                <a:solidFill>
                  <a:schemeClr val="dk1"/>
                </a:solidFill>
                <a:effectLst/>
                <a:latin typeface="Arial"/>
                <a:ea typeface="Arial"/>
                <a:cs typeface="Arial"/>
                <a:sym typeface="Arial"/>
              </a:rPr>
              <a:t>一般來說，大數據涵蓋的範圍很廣，定義也各家歧異。最早由 </a:t>
            </a:r>
            <a:r>
              <a:rPr lang="en-US" altLang="zh-TW" sz="1100" b="0" i="0" u="none" strike="noStrike" kern="1200" cap="none" dirty="0" smtClean="0">
                <a:solidFill>
                  <a:schemeClr val="dk1"/>
                </a:solidFill>
                <a:effectLst/>
                <a:latin typeface="Arial"/>
                <a:ea typeface="Arial"/>
                <a:cs typeface="Arial"/>
                <a:sym typeface="Arial"/>
              </a:rPr>
              <a:t>Gartner </a:t>
            </a:r>
            <a:r>
              <a:rPr lang="zh-TW" altLang="en-US" sz="1100" b="0" i="0" u="none" strike="noStrike" kern="1200" cap="none" dirty="0" smtClean="0">
                <a:solidFill>
                  <a:schemeClr val="dk1"/>
                </a:solidFill>
                <a:effectLst/>
                <a:latin typeface="Arial"/>
                <a:ea typeface="Arial"/>
                <a:cs typeface="Arial"/>
                <a:sym typeface="Arial"/>
              </a:rPr>
              <a:t>公司的分析師 </a:t>
            </a:r>
            <a:r>
              <a:rPr lang="en-US" altLang="zh-TW" sz="1100" b="0" i="0" u="none" strike="noStrike" kern="1200" cap="none" dirty="0" smtClean="0">
                <a:solidFill>
                  <a:schemeClr val="dk1"/>
                </a:solidFill>
                <a:effectLst/>
                <a:latin typeface="Arial"/>
                <a:ea typeface="Arial"/>
                <a:cs typeface="Arial"/>
                <a:sym typeface="Arial"/>
              </a:rPr>
              <a:t>Doug Laney </a:t>
            </a:r>
            <a:r>
              <a:rPr lang="zh-TW" altLang="en-US" sz="1100" b="0" i="0" u="none" strike="noStrike" kern="1200" cap="none" dirty="0" smtClean="0">
                <a:solidFill>
                  <a:schemeClr val="dk1"/>
                </a:solidFill>
                <a:effectLst/>
                <a:latin typeface="Arial"/>
                <a:ea typeface="Arial"/>
                <a:cs typeface="Arial"/>
                <a:sym typeface="Arial"/>
              </a:rPr>
              <a:t>在 </a:t>
            </a:r>
            <a:r>
              <a:rPr lang="en-US" altLang="zh-TW" sz="1100" b="0" i="0" u="none" strike="noStrike" kern="1200" cap="none" dirty="0" smtClean="0">
                <a:solidFill>
                  <a:schemeClr val="dk1"/>
                </a:solidFill>
                <a:effectLst/>
                <a:latin typeface="Arial"/>
                <a:ea typeface="Arial"/>
                <a:cs typeface="Arial"/>
                <a:sym typeface="Arial"/>
              </a:rPr>
              <a:t>2001 </a:t>
            </a:r>
            <a:r>
              <a:rPr lang="zh-TW" altLang="en-US" sz="1100" b="0" i="0" u="none" strike="noStrike" kern="1200" cap="none" dirty="0" smtClean="0">
                <a:solidFill>
                  <a:schemeClr val="dk1"/>
                </a:solidFill>
                <a:effectLst/>
                <a:latin typeface="Arial"/>
                <a:ea typeface="Arial"/>
                <a:cs typeface="Arial"/>
                <a:sym typeface="Arial"/>
              </a:rPr>
              <a:t>年發表的「</a:t>
            </a:r>
            <a:r>
              <a:rPr lang="en-US" altLang="zh-TW" sz="1100" b="0" i="0" u="none" strike="noStrike" kern="1200" cap="none" dirty="0" smtClean="0">
                <a:solidFill>
                  <a:schemeClr val="dk1"/>
                </a:solidFill>
                <a:effectLst/>
                <a:latin typeface="Arial"/>
                <a:ea typeface="Arial"/>
                <a:cs typeface="Arial"/>
                <a:sym typeface="Arial"/>
              </a:rPr>
              <a:t>3D Data Management: Controlling Data Volume, Velocity, and Variety.</a:t>
            </a:r>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baseline="30000" dirty="0" smtClean="0">
                <a:solidFill>
                  <a:schemeClr val="dk1"/>
                </a:solidFill>
                <a:effectLst/>
                <a:latin typeface="Arial"/>
                <a:ea typeface="Arial"/>
                <a:cs typeface="Arial"/>
                <a:sym typeface="Arial"/>
                <a:hlinkClick r:id="rId7"/>
              </a:rPr>
              <a:t>4</a:t>
            </a:r>
            <a:r>
              <a:rPr lang="en-US" altLang="zh-TW" sz="1100" b="0" i="0" u="none" strike="noStrike" kern="1200" cap="none" dirty="0" smtClean="0">
                <a:solidFill>
                  <a:schemeClr val="dk1"/>
                </a:solidFill>
                <a:effectLst/>
                <a:latin typeface="Arial"/>
                <a:ea typeface="Arial"/>
                <a:cs typeface="Arial"/>
                <a:sym typeface="Arial"/>
              </a:rPr>
              <a:t> </a:t>
            </a:r>
            <a:r>
              <a:rPr lang="zh-TW" altLang="en-US" sz="1100" b="0" i="0" u="none" strike="noStrike" kern="1200" cap="none" dirty="0" smtClean="0">
                <a:solidFill>
                  <a:schemeClr val="dk1"/>
                </a:solidFill>
                <a:effectLst/>
                <a:latin typeface="Arial"/>
                <a:ea typeface="Arial"/>
                <a:cs typeface="Arial"/>
                <a:sym typeface="Arial"/>
              </a:rPr>
              <a:t>一文中挑明了資料處理的三個關鍵挑戰 </a:t>
            </a:r>
            <a:r>
              <a:rPr lang="en-US" altLang="zh-TW" sz="1100" b="0" i="0" u="none" strike="noStrike" kern="1200" cap="none" dirty="0" smtClean="0">
                <a:solidFill>
                  <a:schemeClr val="dk1"/>
                </a:solidFill>
                <a:effectLst/>
                <a:latin typeface="Arial"/>
                <a:ea typeface="Arial"/>
                <a:cs typeface="Arial"/>
                <a:sym typeface="Arial"/>
              </a:rPr>
              <a:t>–– </a:t>
            </a:r>
            <a:r>
              <a:rPr lang="zh-TW" altLang="en-US" sz="1100" b="0" i="0" u="none" strike="noStrike" kern="1200" cap="none" dirty="0" smtClean="0">
                <a:solidFill>
                  <a:schemeClr val="dk1"/>
                </a:solidFill>
                <a:effectLst/>
                <a:latin typeface="Arial"/>
                <a:ea typeface="Arial"/>
                <a:cs typeface="Arial"/>
                <a:sym typeface="Arial"/>
              </a:rPr>
              <a:t>資料量、速度、多樣性，並在 </a:t>
            </a:r>
            <a:r>
              <a:rPr lang="en-US" altLang="zh-TW" sz="1100" b="0" i="0" u="none" strike="noStrike" kern="1200" cap="none" dirty="0" smtClean="0">
                <a:solidFill>
                  <a:schemeClr val="dk1"/>
                </a:solidFill>
                <a:effectLst/>
                <a:latin typeface="Arial"/>
                <a:ea typeface="Arial"/>
                <a:cs typeface="Arial"/>
                <a:sym typeface="Arial"/>
              </a:rPr>
              <a:t>2012 </a:t>
            </a:r>
            <a:r>
              <a:rPr lang="zh-TW" altLang="en-US" sz="1100" b="0" i="0" u="none" strike="noStrike" kern="1200" cap="none" dirty="0" smtClean="0">
                <a:solidFill>
                  <a:schemeClr val="dk1"/>
                </a:solidFill>
                <a:effectLst/>
                <a:latin typeface="Arial"/>
                <a:ea typeface="Arial"/>
                <a:cs typeface="Arial"/>
                <a:sym typeface="Arial"/>
              </a:rPr>
              <a:t>年 </a:t>
            </a:r>
            <a:r>
              <a:rPr lang="en-US" altLang="zh-TW" sz="1100" b="0" i="0" u="none" strike="noStrike" kern="1200" cap="none" dirty="0" smtClean="0">
                <a:solidFill>
                  <a:schemeClr val="dk1"/>
                </a:solidFill>
                <a:effectLst/>
                <a:latin typeface="Arial"/>
                <a:ea typeface="Arial"/>
                <a:cs typeface="Arial"/>
                <a:sym typeface="Arial"/>
              </a:rPr>
              <a:t>Doug Laney </a:t>
            </a:r>
            <a:r>
              <a:rPr lang="zh-TW" altLang="en-US" sz="1100" b="0" i="0" u="none" strike="noStrike" kern="1200" cap="none" dirty="0" smtClean="0">
                <a:solidFill>
                  <a:schemeClr val="dk1"/>
                </a:solidFill>
                <a:effectLst/>
                <a:latin typeface="Arial"/>
                <a:ea typeface="Arial"/>
                <a:cs typeface="Arial"/>
                <a:sym typeface="Arial"/>
              </a:rPr>
              <a:t>給予大數據一個全新的定義 </a:t>
            </a:r>
            <a:r>
              <a:rPr lang="en-US" altLang="zh-TW" sz="1100" b="0" i="0" u="none" strike="noStrike" kern="1200" cap="none" baseline="30000" dirty="0" smtClean="0">
                <a:solidFill>
                  <a:schemeClr val="dk1"/>
                </a:solidFill>
                <a:effectLst/>
                <a:latin typeface="Arial"/>
                <a:ea typeface="Arial"/>
                <a:cs typeface="Arial"/>
                <a:sym typeface="Arial"/>
                <a:hlinkClick r:id="rId8"/>
              </a:rPr>
              <a:t>5</a:t>
            </a:r>
            <a:r>
              <a:rPr lang="zh-TW" altLang="en-US" sz="1100" b="0" i="0" u="none" strike="noStrike" kern="1200" cap="none" dirty="0" smtClean="0">
                <a:solidFill>
                  <a:schemeClr val="dk1"/>
                </a:solidFill>
                <a:effectLst/>
                <a:latin typeface="Arial"/>
                <a:ea typeface="Arial"/>
                <a:cs typeface="Arial"/>
                <a:sym typeface="Arial"/>
              </a:rPr>
              <a:t>：「大數據是大量、高速、及</a:t>
            </a:r>
            <a:r>
              <a:rPr lang="en-US" altLang="zh-TW" sz="1100" b="0" i="0" u="none" strike="noStrike" kern="1200" cap="none" dirty="0" smtClean="0">
                <a:solidFill>
                  <a:schemeClr val="dk1"/>
                </a:solidFill>
                <a:effectLst/>
                <a:latin typeface="Arial"/>
                <a:ea typeface="Arial"/>
                <a:cs typeface="Arial"/>
                <a:sym typeface="Arial"/>
              </a:rPr>
              <a:t>/</a:t>
            </a:r>
            <a:r>
              <a:rPr lang="zh-TW" altLang="en-US" sz="1100" b="0" i="0" u="none" strike="noStrike" kern="1200" cap="none" dirty="0" smtClean="0">
                <a:solidFill>
                  <a:schemeClr val="dk1"/>
                </a:solidFill>
                <a:effectLst/>
                <a:latin typeface="Arial"/>
                <a:ea typeface="Arial"/>
                <a:cs typeface="Arial"/>
                <a:sym typeface="Arial"/>
              </a:rPr>
              <a:t>或類型多變的資訊資產，它需要全新的處理方式，去促成更強的決策能力、洞察力與最佳化處理。」</a:t>
            </a:r>
          </a:p>
          <a:p>
            <a:r>
              <a:rPr lang="en-US" altLang="zh-TW" sz="1100" b="0" i="0" u="none" strike="noStrike" kern="1200" cap="none" dirty="0" smtClean="0">
                <a:solidFill>
                  <a:schemeClr val="dk1"/>
                </a:solidFill>
                <a:effectLst/>
                <a:latin typeface="Arial"/>
                <a:ea typeface="Arial"/>
                <a:cs typeface="Arial"/>
                <a:sym typeface="Arial"/>
              </a:rPr>
              <a:t>"Big data is high volume, high velocity, and/or high variety information assets that require new forms of processing to enable enhanced decision making, insight discovery and process optimization."</a:t>
            </a:r>
          </a:p>
          <a:p>
            <a:r>
              <a:rPr lang="zh-TW" altLang="en-US" sz="1100" b="0" i="0" u="none" strike="noStrike" kern="1200" cap="none" dirty="0" smtClean="0">
                <a:solidFill>
                  <a:schemeClr val="dk1"/>
                </a:solidFill>
                <a:effectLst/>
                <a:latin typeface="Arial"/>
                <a:ea typeface="Arial"/>
                <a:cs typeface="Arial"/>
                <a:sym typeface="Arial"/>
              </a:rPr>
              <a:t>於是大部份機構跟公司都將大數據的特性歸類為「</a:t>
            </a:r>
            <a:r>
              <a:rPr lang="en-US" altLang="zh-TW" sz="1100" b="0" i="0" u="none" strike="noStrike" kern="1200" cap="none" dirty="0" smtClean="0">
                <a:solidFill>
                  <a:schemeClr val="dk1"/>
                </a:solidFill>
                <a:effectLst/>
                <a:latin typeface="Arial"/>
                <a:ea typeface="Arial"/>
                <a:cs typeface="Arial"/>
                <a:sym typeface="Arial"/>
              </a:rPr>
              <a:t>3Vs</a:t>
            </a:r>
            <a:r>
              <a:rPr lang="zh-TW" altLang="en-US" sz="1100" b="0" i="0" u="none" strike="noStrike" kern="1200" cap="none" dirty="0" smtClean="0">
                <a:solidFill>
                  <a:schemeClr val="dk1"/>
                </a:solidFill>
                <a:effectLst/>
                <a:latin typeface="Arial"/>
                <a:ea typeface="Arial"/>
                <a:cs typeface="Arial"/>
                <a:sym typeface="Arial"/>
              </a:rPr>
              <a:t>」或「</a:t>
            </a:r>
            <a:r>
              <a:rPr lang="en-US" altLang="zh-TW" sz="1100" b="0" i="0" u="none" strike="noStrike" kern="1200" cap="none" dirty="0" smtClean="0">
                <a:solidFill>
                  <a:schemeClr val="dk1"/>
                </a:solidFill>
                <a:effectLst/>
                <a:latin typeface="Arial"/>
                <a:ea typeface="Arial"/>
                <a:cs typeface="Arial"/>
                <a:sym typeface="Arial"/>
              </a:rPr>
              <a:t>4Vs</a:t>
            </a:r>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rPr>
              <a:t>–– </a:t>
            </a:r>
            <a:r>
              <a:rPr lang="zh-TW" altLang="en-US" sz="1100" b="0" i="0" u="none" strike="noStrike" kern="1200" cap="none" dirty="0" smtClean="0">
                <a:solidFill>
                  <a:schemeClr val="dk1"/>
                </a:solidFill>
                <a:effectLst/>
                <a:latin typeface="Arial"/>
                <a:ea typeface="Arial"/>
                <a:cs typeface="Arial"/>
                <a:sym typeface="Arial"/>
              </a:rPr>
              <a:t>資料量 </a:t>
            </a:r>
            <a:r>
              <a:rPr lang="en-US" altLang="zh-TW" sz="1100" b="0" i="0" u="none" strike="noStrike" kern="1200" cap="none" dirty="0" smtClean="0">
                <a:solidFill>
                  <a:schemeClr val="dk1"/>
                </a:solidFill>
                <a:effectLst/>
                <a:latin typeface="Arial"/>
                <a:ea typeface="Arial"/>
                <a:cs typeface="Arial"/>
                <a:sym typeface="Arial"/>
              </a:rPr>
              <a:t>Volume</a:t>
            </a:r>
            <a:r>
              <a:rPr lang="zh-TW" altLang="en-US" sz="1100" b="0" i="0" u="none" strike="noStrike" kern="1200" cap="none" dirty="0" smtClean="0">
                <a:solidFill>
                  <a:schemeClr val="dk1"/>
                </a:solidFill>
                <a:effectLst/>
                <a:latin typeface="Arial"/>
                <a:ea typeface="Arial"/>
                <a:cs typeface="Arial"/>
                <a:sym typeface="Arial"/>
              </a:rPr>
              <a:t>、資料傳輸速度 </a:t>
            </a:r>
            <a:r>
              <a:rPr lang="en-US" altLang="zh-TW" sz="1100" b="0" i="0" u="none" strike="noStrike" kern="1200" cap="none" dirty="0" smtClean="0">
                <a:solidFill>
                  <a:schemeClr val="dk1"/>
                </a:solidFill>
                <a:effectLst/>
                <a:latin typeface="Arial"/>
                <a:ea typeface="Arial"/>
                <a:cs typeface="Arial"/>
                <a:sym typeface="Arial"/>
              </a:rPr>
              <a:t>Velocity</a:t>
            </a:r>
            <a:r>
              <a:rPr lang="zh-TW" altLang="en-US" sz="1100" b="0" i="0" u="none" strike="noStrike" kern="1200" cap="none" dirty="0" smtClean="0">
                <a:solidFill>
                  <a:schemeClr val="dk1"/>
                </a:solidFill>
                <a:effectLst/>
                <a:latin typeface="Arial"/>
                <a:ea typeface="Arial"/>
                <a:cs typeface="Arial"/>
                <a:sym typeface="Arial"/>
              </a:rPr>
              <a:t>、資料類型 </a:t>
            </a:r>
            <a:r>
              <a:rPr lang="en-US" altLang="zh-TW" sz="1100" b="0" i="0" u="none" strike="noStrike" kern="1200" cap="none" dirty="0" smtClean="0">
                <a:solidFill>
                  <a:schemeClr val="dk1"/>
                </a:solidFill>
                <a:effectLst/>
                <a:latin typeface="Arial"/>
                <a:ea typeface="Arial"/>
                <a:cs typeface="Arial"/>
                <a:sym typeface="Arial"/>
              </a:rPr>
              <a:t>Variety</a:t>
            </a:r>
            <a:r>
              <a:rPr lang="zh-TW" altLang="en-US" sz="1100" b="0" i="0" u="none" strike="noStrike" kern="1200" cap="none" dirty="0" smtClean="0">
                <a:solidFill>
                  <a:schemeClr val="dk1"/>
                </a:solidFill>
                <a:effectLst/>
                <a:latin typeface="Arial"/>
                <a:ea typeface="Arial"/>
                <a:cs typeface="Arial"/>
                <a:sym typeface="Arial"/>
              </a:rPr>
              <a:t>，以及後來提出的第四個 </a:t>
            </a:r>
            <a:r>
              <a:rPr lang="en-US" altLang="zh-TW" sz="1100" b="0" i="0" u="none" strike="noStrike" kern="1200" cap="none" dirty="0" smtClean="0">
                <a:solidFill>
                  <a:schemeClr val="dk1"/>
                </a:solidFill>
                <a:effectLst/>
                <a:latin typeface="Arial"/>
                <a:ea typeface="Arial"/>
                <a:cs typeface="Arial"/>
                <a:sym typeface="Arial"/>
              </a:rPr>
              <a:t>V —— </a:t>
            </a:r>
            <a:r>
              <a:rPr lang="zh-TW" altLang="en-US" sz="1100" b="0" i="0" u="none" strike="noStrike" kern="1200" cap="none" dirty="0" smtClean="0">
                <a:solidFill>
                  <a:schemeClr val="dk1"/>
                </a:solidFill>
                <a:effectLst/>
                <a:latin typeface="Arial"/>
                <a:ea typeface="Arial"/>
                <a:cs typeface="Arial"/>
                <a:sym typeface="Arial"/>
              </a:rPr>
              <a:t>真實性 </a:t>
            </a:r>
            <a:r>
              <a:rPr lang="en-US" altLang="zh-TW" sz="1100" b="0" i="0" u="none" strike="noStrike" kern="1200" cap="none" dirty="0" smtClean="0">
                <a:solidFill>
                  <a:schemeClr val="dk1"/>
                </a:solidFill>
                <a:effectLst/>
                <a:latin typeface="Arial"/>
                <a:ea typeface="Arial"/>
                <a:cs typeface="Arial"/>
                <a:sym typeface="Arial"/>
              </a:rPr>
              <a:t>Veracity</a:t>
            </a:r>
            <a:r>
              <a:rPr lang="zh-TW" altLang="en-US" sz="1100" b="0" i="0" u="none" strike="noStrike" kern="1200" cap="none" dirty="0" smtClean="0">
                <a:solidFill>
                  <a:schemeClr val="dk1"/>
                </a:solidFill>
                <a:effectLst/>
                <a:latin typeface="Arial"/>
                <a:ea typeface="Arial"/>
                <a:cs typeface="Arial"/>
                <a:sym typeface="Arial"/>
              </a:rPr>
              <a:t>。以下整理了 </a:t>
            </a:r>
            <a:r>
              <a:rPr lang="en-US" altLang="zh-TW" sz="1100" b="0" i="0" u="none" strike="noStrike" kern="1200" cap="none" dirty="0" smtClean="0">
                <a:solidFill>
                  <a:schemeClr val="dk1"/>
                </a:solidFill>
                <a:effectLst/>
                <a:latin typeface="Arial"/>
                <a:ea typeface="Arial"/>
                <a:cs typeface="Arial"/>
                <a:sym typeface="Arial"/>
              </a:rPr>
              <a:t>4Vs </a:t>
            </a:r>
            <a:r>
              <a:rPr lang="zh-TW" altLang="en-US" sz="1100" b="0" i="0" u="none" strike="noStrike" kern="1200" cap="none" dirty="0" smtClean="0">
                <a:solidFill>
                  <a:schemeClr val="dk1"/>
                </a:solidFill>
                <a:effectLst/>
                <a:latin typeface="Arial"/>
                <a:ea typeface="Arial"/>
                <a:cs typeface="Arial"/>
                <a:sym typeface="Arial"/>
              </a:rPr>
              <a:t>簡單的定義跟解釋，可以從這四點切入認識大數據。</a:t>
            </a:r>
          </a:p>
          <a:p>
            <a:r>
              <a:rPr lang="en-US" altLang="zh-TW" sz="1100" b="0" i="0" u="none" strike="noStrike" kern="1200" cap="none" dirty="0" smtClean="0">
                <a:solidFill>
                  <a:schemeClr val="dk1"/>
                </a:solidFill>
                <a:effectLst/>
                <a:latin typeface="Arial"/>
                <a:ea typeface="Arial"/>
                <a:cs typeface="Arial"/>
                <a:sym typeface="Arial"/>
              </a:rPr>
              <a:t>Volume </a:t>
            </a:r>
            <a:r>
              <a:rPr lang="zh-TW" altLang="en-US" sz="1100" b="0" i="0" u="none" strike="noStrike" kern="1200" cap="none" dirty="0" smtClean="0">
                <a:solidFill>
                  <a:schemeClr val="dk1"/>
                </a:solidFill>
                <a:effectLst/>
                <a:latin typeface="Arial"/>
                <a:ea typeface="Arial"/>
                <a:cs typeface="Arial"/>
                <a:sym typeface="Arial"/>
              </a:rPr>
              <a:t>資料量</a:t>
            </a:r>
          </a:p>
          <a:p>
            <a:r>
              <a:rPr lang="en-US" altLang="zh-TW" sz="1100" b="0" i="0" u="none" strike="noStrike" kern="1200" cap="none" dirty="0" smtClean="0">
                <a:solidFill>
                  <a:schemeClr val="dk1"/>
                </a:solidFill>
                <a:effectLst/>
                <a:latin typeface="Arial"/>
                <a:ea typeface="Arial"/>
                <a:cs typeface="Arial"/>
                <a:sym typeface="Arial"/>
              </a:rPr>
              <a:t>Data volume: amount of data</a:t>
            </a:r>
          </a:p>
          <a:p>
            <a:r>
              <a:rPr lang="zh-TW" altLang="en-US" sz="1100" b="0" i="0" u="none" strike="noStrike" kern="1200" cap="none" dirty="0" smtClean="0">
                <a:solidFill>
                  <a:schemeClr val="dk1"/>
                </a:solidFill>
                <a:effectLst/>
                <a:latin typeface="Arial"/>
                <a:ea typeface="Arial"/>
                <a:cs typeface="Arial"/>
                <a:sym typeface="Arial"/>
              </a:rPr>
              <a:t>以前人們「手動」在表格中記錄、累積出數據；現在數據是由機器、網路、人與人之間的社群互動來生成。你現在正在點擊的滑鼠、來電、簡訊、網路搜尋、線上交易</a:t>
            </a:r>
            <a:r>
              <a:rPr lang="en-US" altLang="zh-TW" sz="1100" b="0" i="0" u="none" strike="noStrike" kern="1200" cap="none" dirty="0" smtClean="0">
                <a:solidFill>
                  <a:schemeClr val="dk1"/>
                </a:solidFill>
                <a:effectLst/>
                <a:latin typeface="Arial"/>
                <a:ea typeface="Arial"/>
                <a:cs typeface="Arial"/>
                <a:sym typeface="Arial"/>
              </a:rPr>
              <a:t>... </a:t>
            </a:r>
            <a:r>
              <a:rPr lang="zh-TW" altLang="en-US" sz="1100" b="0" i="0" u="none" strike="noStrike" kern="1200" cap="none" dirty="0" smtClean="0">
                <a:solidFill>
                  <a:schemeClr val="dk1"/>
                </a:solidFill>
                <a:effectLst/>
                <a:latin typeface="Arial"/>
                <a:ea typeface="Arial"/>
                <a:cs typeface="Arial"/>
                <a:sym typeface="Arial"/>
              </a:rPr>
              <a:t>都正在生成累積成龐大的數據，因此資料量很容易就能達到數 </a:t>
            </a:r>
            <a:r>
              <a:rPr lang="en-US" altLang="zh-TW" sz="1100" b="0" i="0" u="none" strike="noStrike" kern="1200" cap="none" dirty="0" smtClean="0">
                <a:solidFill>
                  <a:schemeClr val="dk1"/>
                </a:solidFill>
                <a:effectLst/>
                <a:latin typeface="Arial"/>
                <a:ea typeface="Arial"/>
                <a:cs typeface="Arial"/>
                <a:sym typeface="Arial"/>
              </a:rPr>
              <a:t>TB</a:t>
            </a:r>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rPr>
              <a:t>Tera Bytes</a:t>
            </a:r>
            <a:r>
              <a:rPr lang="zh-TW" altLang="en-US" sz="1100" b="0" i="0" u="none" strike="noStrike" kern="1200" cap="none" dirty="0" smtClean="0">
                <a:solidFill>
                  <a:schemeClr val="dk1"/>
                </a:solidFill>
                <a:effectLst/>
                <a:latin typeface="Arial"/>
                <a:ea typeface="Arial"/>
                <a:cs typeface="Arial"/>
                <a:sym typeface="Arial"/>
              </a:rPr>
              <a:t>，兆位元組），甚至上看 </a:t>
            </a:r>
            <a:r>
              <a:rPr lang="en-US" altLang="zh-TW" sz="1100" b="0" i="0" u="none" strike="noStrike" kern="1200" cap="none" dirty="0" smtClean="0">
                <a:solidFill>
                  <a:schemeClr val="dk1"/>
                </a:solidFill>
                <a:effectLst/>
                <a:latin typeface="Arial"/>
                <a:ea typeface="Arial"/>
                <a:cs typeface="Arial"/>
                <a:sym typeface="Arial"/>
              </a:rPr>
              <a:t>PB</a:t>
            </a:r>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rPr>
              <a:t>Peta Bytes</a:t>
            </a:r>
            <a:r>
              <a:rPr lang="zh-TW" altLang="en-US" sz="1100" b="0" i="0" u="none" strike="noStrike" kern="1200" cap="none" dirty="0" smtClean="0">
                <a:solidFill>
                  <a:schemeClr val="dk1"/>
                </a:solidFill>
                <a:effectLst/>
                <a:latin typeface="Arial"/>
                <a:ea typeface="Arial"/>
                <a:cs typeface="Arial"/>
                <a:sym typeface="Arial"/>
              </a:rPr>
              <a:t>，千兆位元組）或 </a:t>
            </a:r>
            <a:r>
              <a:rPr lang="en-US" altLang="zh-TW" sz="1100" b="0" i="0" u="none" strike="noStrike" kern="1200" cap="none" dirty="0" smtClean="0">
                <a:solidFill>
                  <a:schemeClr val="dk1"/>
                </a:solidFill>
                <a:effectLst/>
                <a:latin typeface="Arial"/>
                <a:ea typeface="Arial"/>
                <a:cs typeface="Arial"/>
                <a:sym typeface="Arial"/>
              </a:rPr>
              <a:t>EB</a:t>
            </a:r>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rPr>
              <a:t>Exabytes</a:t>
            </a:r>
            <a:r>
              <a:rPr lang="zh-TW" altLang="en-US" sz="1100" b="0" i="0" u="none" strike="noStrike" kern="1200" cap="none" dirty="0" smtClean="0">
                <a:solidFill>
                  <a:schemeClr val="dk1"/>
                </a:solidFill>
                <a:effectLst/>
                <a:latin typeface="Arial"/>
                <a:ea typeface="Arial"/>
                <a:cs typeface="Arial"/>
                <a:sym typeface="Arial"/>
              </a:rPr>
              <a:t>，百萬兆位元組）的等級。</a:t>
            </a:r>
          </a:p>
          <a:p>
            <a:r>
              <a:rPr lang="en-US" altLang="zh-TW" sz="1100" b="0" i="0" u="none" strike="noStrike" kern="1200" cap="none" dirty="0" smtClean="0">
                <a:solidFill>
                  <a:schemeClr val="dk1"/>
                </a:solidFill>
                <a:effectLst/>
                <a:latin typeface="Arial"/>
                <a:ea typeface="Arial"/>
                <a:cs typeface="Arial"/>
                <a:sym typeface="Arial"/>
              </a:rPr>
              <a:t>Velocity </a:t>
            </a:r>
            <a:r>
              <a:rPr lang="zh-TW" altLang="en-US" sz="1100" b="0" i="0" u="none" strike="noStrike" kern="1200" cap="none" dirty="0" smtClean="0">
                <a:solidFill>
                  <a:schemeClr val="dk1"/>
                </a:solidFill>
                <a:effectLst/>
                <a:latin typeface="Arial"/>
                <a:ea typeface="Arial"/>
                <a:cs typeface="Arial"/>
                <a:sym typeface="Arial"/>
              </a:rPr>
              <a:t>資料輸入輸出速度</a:t>
            </a:r>
          </a:p>
          <a:p>
            <a:r>
              <a:rPr lang="en-US" altLang="zh-TW" sz="1100" b="0" i="0" u="none" strike="noStrike" kern="1200" cap="none" dirty="0" smtClean="0">
                <a:solidFill>
                  <a:schemeClr val="dk1"/>
                </a:solidFill>
                <a:effectLst/>
                <a:latin typeface="Arial"/>
                <a:ea typeface="Arial"/>
                <a:cs typeface="Arial"/>
                <a:sym typeface="Arial"/>
              </a:rPr>
              <a:t>Data velocity: speed of data in and out</a:t>
            </a:r>
          </a:p>
          <a:p>
            <a:r>
              <a:rPr lang="zh-TW" altLang="en-US" sz="1100" b="0" i="0" u="none" strike="noStrike" kern="1200" cap="none" dirty="0" smtClean="0">
                <a:solidFill>
                  <a:schemeClr val="dk1"/>
                </a:solidFill>
                <a:effectLst/>
                <a:latin typeface="Arial"/>
                <a:ea typeface="Arial"/>
                <a:cs typeface="Arial"/>
                <a:sym typeface="Arial"/>
              </a:rPr>
              <a:t>資料的傳輸流動（</a:t>
            </a:r>
            <a:r>
              <a:rPr lang="en-US" altLang="zh-TW" sz="1100" b="0" i="0" u="none" strike="noStrike" kern="1200" cap="none" dirty="0" smtClean="0">
                <a:solidFill>
                  <a:schemeClr val="dk1"/>
                </a:solidFill>
                <a:effectLst/>
                <a:latin typeface="Arial"/>
                <a:ea typeface="Arial"/>
                <a:cs typeface="Arial"/>
                <a:sym typeface="Arial"/>
              </a:rPr>
              <a:t>data streaming</a:t>
            </a:r>
            <a:r>
              <a:rPr lang="zh-TW" altLang="en-US" sz="1100" b="0" i="0" u="none" strike="noStrike" kern="1200" cap="none" dirty="0" smtClean="0">
                <a:solidFill>
                  <a:schemeClr val="dk1"/>
                </a:solidFill>
                <a:effectLst/>
                <a:latin typeface="Arial"/>
                <a:ea typeface="Arial"/>
                <a:cs typeface="Arial"/>
                <a:sym typeface="Arial"/>
              </a:rPr>
              <a:t>）是連續且快速的，隨著越來越多的機器、網路使用者，社群網站、搜尋結果每秒都在成長，每天都在輸出更多的內容。公司跟機構要處理龐大的資訊大潮向他們襲來，而回應、反應這些資料的速度也成為他們最大的挑戰，許多資料要能即時得到結果才能發揮最大的價值，因此也有人會將 </a:t>
            </a:r>
            <a:r>
              <a:rPr lang="en-US" altLang="zh-TW" sz="1100" b="0" i="0" u="none" strike="noStrike" kern="1200" cap="none" dirty="0" smtClean="0">
                <a:solidFill>
                  <a:schemeClr val="dk1"/>
                </a:solidFill>
                <a:effectLst/>
                <a:latin typeface="Arial"/>
                <a:ea typeface="Arial"/>
                <a:cs typeface="Arial"/>
                <a:sym typeface="Arial"/>
              </a:rPr>
              <a:t>Velocity </a:t>
            </a:r>
            <a:r>
              <a:rPr lang="zh-TW" altLang="en-US" sz="1100" b="0" i="0" u="none" strike="noStrike" kern="1200" cap="none" dirty="0" smtClean="0">
                <a:solidFill>
                  <a:schemeClr val="dk1"/>
                </a:solidFill>
                <a:effectLst/>
                <a:latin typeface="Arial"/>
                <a:ea typeface="Arial"/>
                <a:cs typeface="Arial"/>
                <a:sym typeface="Arial"/>
              </a:rPr>
              <a:t>認為是「時效性」。</a:t>
            </a:r>
          </a:p>
          <a:p>
            <a:r>
              <a:rPr lang="en-US" altLang="zh-TW" sz="1100" b="0" i="0" u="none" strike="noStrike" kern="1200" cap="none" dirty="0" smtClean="0">
                <a:solidFill>
                  <a:schemeClr val="dk1"/>
                </a:solidFill>
                <a:effectLst/>
                <a:latin typeface="Arial"/>
                <a:ea typeface="Arial"/>
                <a:cs typeface="Arial"/>
                <a:sym typeface="Arial"/>
              </a:rPr>
              <a:t>Variety </a:t>
            </a:r>
            <a:r>
              <a:rPr lang="zh-TW" altLang="en-US" sz="1100" b="0" i="0" u="none" strike="noStrike" kern="1200" cap="none" dirty="0" smtClean="0">
                <a:solidFill>
                  <a:schemeClr val="dk1"/>
                </a:solidFill>
                <a:effectLst/>
                <a:latin typeface="Arial"/>
                <a:ea typeface="Arial"/>
                <a:cs typeface="Arial"/>
                <a:sym typeface="Arial"/>
              </a:rPr>
              <a:t>資料類型</a:t>
            </a:r>
          </a:p>
          <a:p>
            <a:r>
              <a:rPr lang="en-US" altLang="zh-TW" sz="1100" b="0" i="0" u="none" strike="noStrike" kern="1200" cap="none" dirty="0" smtClean="0">
                <a:solidFill>
                  <a:schemeClr val="dk1"/>
                </a:solidFill>
                <a:effectLst/>
                <a:latin typeface="Arial"/>
                <a:ea typeface="Arial"/>
                <a:cs typeface="Arial"/>
                <a:sym typeface="Arial"/>
              </a:rPr>
              <a:t>Data variety: range of data types and sources</a:t>
            </a:r>
          </a:p>
          <a:p>
            <a:r>
              <a:rPr lang="zh-TW" altLang="en-US" sz="1100" b="0" i="0" u="none" strike="noStrike" kern="1200" cap="none" dirty="0" smtClean="0">
                <a:solidFill>
                  <a:schemeClr val="dk1"/>
                </a:solidFill>
                <a:effectLst/>
                <a:latin typeface="Arial"/>
                <a:ea typeface="Arial"/>
                <a:cs typeface="Arial"/>
                <a:sym typeface="Arial"/>
              </a:rPr>
              <a:t>大數據的來源種類包羅萬象，十分多樣化，如果一定要把資料分類的話，最簡單的方法是分兩類，結構化與非結構化。早期的非結構化資料主要是文字，隨著網路的發展，又擴展到電子郵件、網頁、社交媒體、視訊，音樂、圖片等等，這些非結構化的資料造成儲存（</a:t>
            </a:r>
            <a:r>
              <a:rPr lang="en-US" altLang="zh-TW" sz="1100" b="0" i="0" u="none" strike="noStrike" kern="1200" cap="none" dirty="0" smtClean="0">
                <a:solidFill>
                  <a:schemeClr val="dk1"/>
                </a:solidFill>
                <a:effectLst/>
                <a:latin typeface="Arial"/>
                <a:ea typeface="Arial"/>
                <a:cs typeface="Arial"/>
                <a:sym typeface="Arial"/>
              </a:rPr>
              <a:t>storage</a:t>
            </a:r>
            <a:r>
              <a:rPr lang="zh-TW" altLang="en-US" sz="1100" b="0" i="0" u="none" strike="noStrike" kern="1200" cap="none" dirty="0" smtClean="0">
                <a:solidFill>
                  <a:schemeClr val="dk1"/>
                </a:solidFill>
                <a:effectLst/>
                <a:latin typeface="Arial"/>
                <a:ea typeface="Arial"/>
                <a:cs typeface="Arial"/>
                <a:sym typeface="Arial"/>
              </a:rPr>
              <a:t>）、探勘（</a:t>
            </a:r>
            <a:r>
              <a:rPr lang="en-US" altLang="zh-TW" sz="1100" b="0" i="0" u="none" strike="noStrike" kern="1200" cap="none" dirty="0" smtClean="0">
                <a:solidFill>
                  <a:schemeClr val="dk1"/>
                </a:solidFill>
                <a:effectLst/>
                <a:latin typeface="Arial"/>
                <a:ea typeface="Arial"/>
                <a:cs typeface="Arial"/>
                <a:sym typeface="Arial"/>
              </a:rPr>
              <a:t>mining</a:t>
            </a:r>
            <a:r>
              <a:rPr lang="zh-TW" altLang="en-US" sz="1100" b="0" i="0" u="none" strike="noStrike" kern="1200" cap="none" dirty="0" smtClean="0">
                <a:solidFill>
                  <a:schemeClr val="dk1"/>
                </a:solidFill>
                <a:effectLst/>
                <a:latin typeface="Arial"/>
                <a:ea typeface="Arial"/>
                <a:cs typeface="Arial"/>
                <a:sym typeface="Arial"/>
              </a:rPr>
              <a:t>）、分析（</a:t>
            </a:r>
            <a:r>
              <a:rPr lang="en-US" altLang="zh-TW" sz="1100" b="0" i="0" u="none" strike="noStrike" kern="1200" cap="none" dirty="0" smtClean="0">
                <a:solidFill>
                  <a:schemeClr val="dk1"/>
                </a:solidFill>
                <a:effectLst/>
                <a:latin typeface="Arial"/>
                <a:ea typeface="Arial"/>
                <a:cs typeface="Arial"/>
                <a:sym typeface="Arial"/>
              </a:rPr>
              <a:t>analyzing</a:t>
            </a:r>
            <a:r>
              <a:rPr lang="zh-TW" altLang="en-US" sz="1100" b="0" i="0" u="none" strike="noStrike" kern="1200" cap="none" dirty="0" smtClean="0">
                <a:solidFill>
                  <a:schemeClr val="dk1"/>
                </a:solidFill>
                <a:effectLst/>
                <a:latin typeface="Arial"/>
                <a:ea typeface="Arial"/>
                <a:cs typeface="Arial"/>
                <a:sym typeface="Arial"/>
              </a:rPr>
              <a:t>）上的困難。</a:t>
            </a:r>
          </a:p>
          <a:p>
            <a:r>
              <a:rPr lang="en-US" altLang="zh-TW" sz="1100" b="0" i="0" u="none" strike="noStrike" kern="1200" cap="none" dirty="0" smtClean="0">
                <a:solidFill>
                  <a:schemeClr val="dk1"/>
                </a:solidFill>
                <a:effectLst/>
                <a:latin typeface="Arial"/>
                <a:ea typeface="Arial"/>
                <a:cs typeface="Arial"/>
                <a:sym typeface="Arial"/>
              </a:rPr>
              <a:t>Veracity </a:t>
            </a:r>
            <a:r>
              <a:rPr lang="zh-TW" altLang="en-US" sz="1100" b="0" i="0" u="none" strike="noStrike" kern="1200" cap="none" dirty="0" smtClean="0">
                <a:solidFill>
                  <a:schemeClr val="dk1"/>
                </a:solidFill>
                <a:effectLst/>
                <a:latin typeface="Arial"/>
                <a:ea typeface="Arial"/>
                <a:cs typeface="Arial"/>
                <a:sym typeface="Arial"/>
              </a:rPr>
              <a:t>真實性</a:t>
            </a:r>
          </a:p>
          <a:p>
            <a:r>
              <a:rPr lang="en-US" altLang="zh-TW" sz="1100" b="0" i="0" u="none" strike="noStrike" kern="1200" cap="none" dirty="0" smtClean="0">
                <a:solidFill>
                  <a:schemeClr val="dk1"/>
                </a:solidFill>
                <a:effectLst/>
                <a:latin typeface="Arial"/>
                <a:ea typeface="Arial"/>
                <a:cs typeface="Arial"/>
                <a:sym typeface="Arial"/>
              </a:rPr>
              <a:t>Data veracity: uncertainty of data</a:t>
            </a:r>
          </a:p>
          <a:p>
            <a:r>
              <a:rPr lang="zh-TW" altLang="en-US" sz="1100" b="0" i="0" u="none" strike="noStrike" kern="1200" cap="none" dirty="0" smtClean="0">
                <a:solidFill>
                  <a:schemeClr val="dk1"/>
                </a:solidFill>
                <a:effectLst/>
                <a:latin typeface="Arial"/>
                <a:ea typeface="Arial"/>
                <a:cs typeface="Arial"/>
                <a:sym typeface="Arial"/>
              </a:rPr>
              <a:t>這個詞由在 </a:t>
            </a:r>
            <a:r>
              <a:rPr lang="en-US" altLang="zh-TW" sz="1100" b="0" i="0" u="none" strike="noStrike" kern="1200" cap="none" dirty="0" smtClean="0">
                <a:solidFill>
                  <a:schemeClr val="dk1"/>
                </a:solidFill>
                <a:effectLst/>
                <a:latin typeface="Arial"/>
                <a:ea typeface="Arial"/>
                <a:cs typeface="Arial"/>
                <a:sym typeface="Arial"/>
              </a:rPr>
              <a:t>Express Scripts </a:t>
            </a:r>
            <a:r>
              <a:rPr lang="zh-TW" altLang="en-US" sz="1100" b="0" i="0" u="none" strike="noStrike" kern="1200" cap="none" dirty="0" smtClean="0">
                <a:solidFill>
                  <a:schemeClr val="dk1"/>
                </a:solidFill>
                <a:effectLst/>
                <a:latin typeface="Arial"/>
                <a:ea typeface="Arial"/>
                <a:cs typeface="Arial"/>
                <a:sym typeface="Arial"/>
              </a:rPr>
              <a:t>擔任首席數據官（</a:t>
            </a:r>
            <a:r>
              <a:rPr lang="en-US" altLang="zh-TW" sz="1100" b="0" i="0" u="none" strike="noStrike" kern="1200" cap="none" dirty="0" smtClean="0">
                <a:solidFill>
                  <a:schemeClr val="dk1"/>
                </a:solidFill>
                <a:effectLst/>
                <a:latin typeface="Arial"/>
                <a:ea typeface="Arial"/>
                <a:cs typeface="Arial"/>
                <a:sym typeface="Arial"/>
              </a:rPr>
              <a:t>Chief Data Officer, CDO</a:t>
            </a:r>
            <a:r>
              <a:rPr lang="zh-TW" altLang="en-US" sz="1100" b="0" i="0" u="none" strike="noStrike" kern="1200" cap="none" dirty="0" smtClean="0">
                <a:solidFill>
                  <a:schemeClr val="dk1"/>
                </a:solidFill>
                <a:effectLst/>
                <a:latin typeface="Arial"/>
                <a:ea typeface="Arial"/>
                <a:cs typeface="Arial"/>
                <a:sym typeface="Arial"/>
              </a:rPr>
              <a:t>）的 </a:t>
            </a:r>
            <a:r>
              <a:rPr lang="en-US" altLang="zh-TW" sz="1100" b="0" i="0" u="none" strike="noStrike" kern="1200" cap="none" dirty="0" smtClean="0">
                <a:solidFill>
                  <a:schemeClr val="dk1"/>
                </a:solidFill>
                <a:effectLst/>
                <a:latin typeface="Arial"/>
                <a:ea typeface="Arial"/>
                <a:cs typeface="Arial"/>
                <a:sym typeface="Arial"/>
              </a:rPr>
              <a:t>Inderpal Bhandar </a:t>
            </a:r>
            <a:r>
              <a:rPr lang="zh-TW" altLang="en-US" sz="1100" b="0" i="0" u="none" strike="noStrike" kern="1200" cap="none" dirty="0" smtClean="0">
                <a:solidFill>
                  <a:schemeClr val="dk1"/>
                </a:solidFill>
                <a:effectLst/>
                <a:latin typeface="Arial"/>
                <a:ea typeface="Arial"/>
                <a:cs typeface="Arial"/>
                <a:sym typeface="Arial"/>
              </a:rPr>
              <a:t>在波士頓 </a:t>
            </a:r>
            <a:r>
              <a:rPr lang="zh-TW" altLang="en-US" sz="1100" b="0" i="0" u="none" strike="noStrike" kern="1200" cap="none" dirty="0" smtClean="0">
                <a:solidFill>
                  <a:schemeClr val="dk1"/>
                </a:solidFill>
                <a:effectLst/>
                <a:latin typeface="Arial"/>
                <a:ea typeface="Arial"/>
                <a:cs typeface="Arial"/>
                <a:sym typeface="Arial"/>
                <a:hlinkClick r:id="rId9"/>
              </a:rPr>
              <a:t>大數據創新高峰會（</a:t>
            </a:r>
            <a:r>
              <a:rPr lang="en-US" altLang="zh-TW" sz="1100" b="0" i="0" u="none" strike="noStrike" kern="1200" cap="none" dirty="0" smtClean="0">
                <a:solidFill>
                  <a:schemeClr val="dk1"/>
                </a:solidFill>
                <a:effectLst/>
                <a:latin typeface="Arial"/>
                <a:ea typeface="Arial"/>
                <a:cs typeface="Arial"/>
                <a:sym typeface="Arial"/>
                <a:hlinkClick r:id="rId9"/>
              </a:rPr>
              <a:t>Big Data Innovation Summit</a:t>
            </a:r>
            <a:r>
              <a:rPr lang="zh-TW" altLang="en-US" sz="1100" b="0" i="0" u="none" strike="noStrike" kern="1200" cap="none" dirty="0" smtClean="0">
                <a:solidFill>
                  <a:schemeClr val="dk1"/>
                </a:solidFill>
                <a:effectLst/>
                <a:latin typeface="Arial"/>
                <a:ea typeface="Arial"/>
                <a:cs typeface="Arial"/>
                <a:sym typeface="Arial"/>
                <a:hlinkClick r:id="rId9"/>
              </a:rPr>
              <a:t>）</a:t>
            </a:r>
            <a:r>
              <a:rPr lang="en-US" altLang="zh-TW" sz="1100" b="0" i="0" u="none" strike="noStrike" kern="1200" cap="none" dirty="0" smtClean="0">
                <a:solidFill>
                  <a:schemeClr val="dk1"/>
                </a:solidFill>
                <a:effectLst/>
                <a:latin typeface="Arial"/>
                <a:ea typeface="Arial"/>
                <a:cs typeface="Arial"/>
                <a:sym typeface="Arial"/>
              </a:rPr>
              <a:t> </a:t>
            </a:r>
            <a:r>
              <a:rPr lang="zh-TW" altLang="en-US" sz="1100" b="0" i="0" u="none" strike="noStrike" kern="1200" cap="none" dirty="0" smtClean="0">
                <a:solidFill>
                  <a:schemeClr val="dk1"/>
                </a:solidFill>
                <a:effectLst/>
                <a:latin typeface="Arial"/>
                <a:ea typeface="Arial"/>
                <a:cs typeface="Arial"/>
                <a:sym typeface="Arial"/>
              </a:rPr>
              <a:t>的演講中提出，認為大數據分析中應該加入這點做考慮，分析並過濾資料有偏差、偽造、異常的部分，防止這些「</a:t>
            </a:r>
            <a:r>
              <a:rPr lang="en-US" altLang="zh-TW" sz="1100" b="0" i="0" u="none" strike="noStrike" kern="1200" cap="none" dirty="0" smtClean="0">
                <a:solidFill>
                  <a:schemeClr val="dk1"/>
                </a:solidFill>
                <a:effectLst/>
                <a:latin typeface="Arial"/>
                <a:ea typeface="Arial"/>
                <a:cs typeface="Arial"/>
                <a:sym typeface="Arial"/>
              </a:rPr>
              <a:t>dirty data</a:t>
            </a:r>
            <a:r>
              <a:rPr lang="zh-TW" altLang="en-US" sz="1100" b="0" i="0" u="none" strike="noStrike" kern="1200" cap="none" dirty="0" smtClean="0">
                <a:solidFill>
                  <a:schemeClr val="dk1"/>
                </a:solidFill>
                <a:effectLst/>
                <a:latin typeface="Arial"/>
                <a:ea typeface="Arial"/>
                <a:cs typeface="Arial"/>
                <a:sym typeface="Arial"/>
              </a:rPr>
              <a:t>」損害到資料系統的完整跟正確性，進而影響決策。</a:t>
            </a:r>
          </a:p>
          <a:p>
            <a:r>
              <a:rPr lang="zh-TW" altLang="en-US" sz="1100" b="0" i="0" u="none" strike="noStrike" kern="1200" cap="none" dirty="0" smtClean="0">
                <a:solidFill>
                  <a:schemeClr val="dk1"/>
                </a:solidFill>
                <a:effectLst/>
                <a:latin typeface="Arial"/>
                <a:ea typeface="Arial"/>
                <a:cs typeface="Arial"/>
                <a:sym typeface="Arial"/>
              </a:rPr>
              <a:t>大數據特性，謹記四字箴言：「大、快、雜、疑」</a:t>
            </a:r>
          </a:p>
          <a:p>
            <a:r>
              <a:rPr lang="zh-TW" altLang="en-US" sz="1100" b="0" i="0" u="none" strike="noStrike" kern="1200" cap="none" dirty="0" smtClean="0">
                <a:solidFill>
                  <a:schemeClr val="dk1"/>
                </a:solidFill>
                <a:effectLst/>
                <a:latin typeface="Arial"/>
                <a:ea typeface="Arial"/>
                <a:cs typeface="Arial"/>
                <a:sym typeface="Arial"/>
              </a:rPr>
              <a:t>大數據資料量龐「大」（</a:t>
            </a:r>
            <a:r>
              <a:rPr lang="en-US" altLang="zh-TW" sz="1100" b="0" i="0" u="none" strike="noStrike" kern="1200" cap="none" dirty="0" smtClean="0">
                <a:solidFill>
                  <a:schemeClr val="dk1"/>
                </a:solidFill>
                <a:effectLst/>
                <a:latin typeface="Arial"/>
                <a:ea typeface="Arial"/>
                <a:cs typeface="Arial"/>
                <a:sym typeface="Arial"/>
              </a:rPr>
              <a:t>Volume</a:t>
            </a:r>
            <a:r>
              <a:rPr lang="zh-TW" altLang="en-US" sz="1100" b="0" i="0" u="none" strike="noStrike" kern="1200" cap="none" dirty="0" smtClean="0">
                <a:solidFill>
                  <a:schemeClr val="dk1"/>
                </a:solidFill>
                <a:effectLst/>
                <a:latin typeface="Arial"/>
                <a:ea typeface="Arial"/>
                <a:cs typeface="Arial"/>
                <a:sym typeface="Arial"/>
              </a:rPr>
              <a:t>）、變化飛「快」（</a:t>
            </a:r>
            <a:r>
              <a:rPr lang="en-US" altLang="zh-TW" sz="1100" b="0" i="0" u="none" strike="noStrike" kern="1200" cap="none" dirty="0" smtClean="0">
                <a:solidFill>
                  <a:schemeClr val="dk1"/>
                </a:solidFill>
                <a:effectLst/>
                <a:latin typeface="Arial"/>
                <a:ea typeface="Arial"/>
                <a:cs typeface="Arial"/>
                <a:sym typeface="Arial"/>
              </a:rPr>
              <a:t>Velocity</a:t>
            </a:r>
            <a:r>
              <a:rPr lang="zh-TW" altLang="en-US" sz="1100" b="0" i="0" u="none" strike="noStrike" kern="1200" cap="none" dirty="0" smtClean="0">
                <a:solidFill>
                  <a:schemeClr val="dk1"/>
                </a:solidFill>
                <a:effectLst/>
                <a:latin typeface="Arial"/>
                <a:ea typeface="Arial"/>
                <a:cs typeface="Arial"/>
                <a:sym typeface="Arial"/>
              </a:rPr>
              <a:t>），種類繁「雜」（</a:t>
            </a:r>
            <a:r>
              <a:rPr lang="en-US" altLang="zh-TW" sz="1100" b="0" i="0" u="none" strike="noStrike" kern="1200" cap="none" dirty="0" smtClean="0">
                <a:solidFill>
                  <a:schemeClr val="dk1"/>
                </a:solidFill>
                <a:effectLst/>
                <a:latin typeface="Arial"/>
                <a:ea typeface="Arial"/>
                <a:cs typeface="Arial"/>
                <a:sym typeface="Arial"/>
              </a:rPr>
              <a:t>Variety</a:t>
            </a:r>
            <a:r>
              <a:rPr lang="zh-TW" altLang="en-US" sz="1100" b="0" i="0" u="none" strike="noStrike" kern="1200" cap="none" dirty="0" smtClean="0">
                <a:solidFill>
                  <a:schemeClr val="dk1"/>
                </a:solidFill>
                <a:effectLst/>
                <a:latin typeface="Arial"/>
                <a:ea typeface="Arial"/>
                <a:cs typeface="Arial"/>
                <a:sym typeface="Arial"/>
              </a:rPr>
              <a:t>），以及真偽存「疑」（</a:t>
            </a:r>
            <a:r>
              <a:rPr lang="en-US" altLang="zh-TW" sz="1100" b="0" i="0" u="none" strike="noStrike" kern="1200" cap="none" dirty="0" smtClean="0">
                <a:solidFill>
                  <a:schemeClr val="dk1"/>
                </a:solidFill>
                <a:effectLst/>
                <a:latin typeface="Arial"/>
                <a:ea typeface="Arial"/>
                <a:cs typeface="Arial"/>
                <a:sym typeface="Arial"/>
              </a:rPr>
              <a:t>Veracity</a:t>
            </a:r>
            <a:r>
              <a:rPr lang="zh-TW" altLang="en-US" sz="1100" b="0" i="0" u="none" strike="noStrike" kern="1200" cap="none" dirty="0" smtClean="0">
                <a:solidFill>
                  <a:schemeClr val="dk1"/>
                </a:solidFill>
                <a:effectLst/>
                <a:latin typeface="Arial"/>
                <a:ea typeface="Arial"/>
                <a:cs typeface="Arial"/>
                <a:sym typeface="Arial"/>
              </a:rPr>
              <a:t>）。尤其在這資訊大爆炸時代，這些資料變得又多、又快、又雜、又真偽難分。</a:t>
            </a:r>
          </a:p>
          <a:p>
            <a:r>
              <a:rPr lang="zh-TW" altLang="en-US" sz="1100" b="0" i="0" u="none" strike="noStrike" kern="1200" cap="none" dirty="0" smtClean="0">
                <a:solidFill>
                  <a:schemeClr val="dk1"/>
                </a:solidFill>
                <a:effectLst/>
                <a:latin typeface="Arial"/>
                <a:ea typeface="Arial"/>
                <a:cs typeface="Arial"/>
                <a:sym typeface="Arial"/>
              </a:rPr>
              <a:t>當然在「大數據」一詞像病毒一樣，侵入我們生活中的各個層面，也有越來越多人提出更多的「</a:t>
            </a:r>
            <a:r>
              <a:rPr lang="en-US" altLang="zh-TW" sz="1100" b="0" i="0" u="none" strike="noStrike" kern="1200" cap="none" dirty="0" smtClean="0">
                <a:solidFill>
                  <a:schemeClr val="dk1"/>
                </a:solidFill>
                <a:effectLst/>
                <a:latin typeface="Arial"/>
                <a:ea typeface="Arial"/>
                <a:cs typeface="Arial"/>
                <a:sym typeface="Arial"/>
              </a:rPr>
              <a:t>V</a:t>
            </a:r>
            <a:r>
              <a:rPr lang="zh-TW" altLang="en-US" sz="1100" b="0" i="0" u="none" strike="noStrike" kern="1200" cap="none" dirty="0" smtClean="0">
                <a:solidFill>
                  <a:schemeClr val="dk1"/>
                </a:solidFill>
                <a:effectLst/>
                <a:latin typeface="Arial"/>
                <a:ea typeface="Arial"/>
                <a:cs typeface="Arial"/>
                <a:sym typeface="Arial"/>
              </a:rPr>
              <a:t>」來解釋大數據，像是 </a:t>
            </a:r>
            <a:r>
              <a:rPr lang="en-US" altLang="zh-TW" sz="1100" b="0" i="0" u="none" strike="noStrike" kern="1200" cap="none" dirty="0" smtClean="0">
                <a:solidFill>
                  <a:schemeClr val="dk1"/>
                </a:solidFill>
                <a:effectLst/>
                <a:latin typeface="Arial"/>
                <a:ea typeface="Arial"/>
                <a:cs typeface="Arial"/>
                <a:sym typeface="Arial"/>
              </a:rPr>
              <a:t>Volatility</a:t>
            </a:r>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rPr>
              <a:t>Validity</a:t>
            </a:r>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rPr>
              <a:t>Value</a:t>
            </a:r>
            <a:r>
              <a:rPr lang="zh-TW" altLang="en-US" sz="1100" b="0" i="0" u="none" strike="noStrike" kern="1200" cap="none" dirty="0" smtClean="0">
                <a:solidFill>
                  <a:schemeClr val="dk1"/>
                </a:solidFill>
                <a:effectLst/>
                <a:latin typeface="Arial"/>
                <a:ea typeface="Arial"/>
                <a:cs typeface="Arial"/>
                <a:sym typeface="Arial"/>
              </a:rPr>
              <a:t>、</a:t>
            </a:r>
            <a:r>
              <a:rPr lang="en-US" altLang="zh-TW" sz="1100" b="0" i="0" u="none" strike="noStrike" kern="1200" cap="none" dirty="0" smtClean="0">
                <a:solidFill>
                  <a:schemeClr val="dk1"/>
                </a:solidFill>
                <a:effectLst/>
                <a:latin typeface="Arial"/>
                <a:ea typeface="Arial"/>
                <a:cs typeface="Arial"/>
                <a:sym typeface="Arial"/>
              </a:rPr>
              <a:t>Victory </a:t>
            </a:r>
            <a:r>
              <a:rPr lang="zh-TW" altLang="en-US" sz="1100" b="0" i="0" u="none" strike="noStrike" kern="1200" cap="none" dirty="0" smtClean="0">
                <a:solidFill>
                  <a:schemeClr val="dk1"/>
                </a:solidFill>
                <a:effectLst/>
                <a:latin typeface="Arial"/>
                <a:ea typeface="Arial"/>
                <a:cs typeface="Arial"/>
                <a:sym typeface="Arial"/>
              </a:rPr>
              <a:t>等，這些分歧的意見在這就不多詳述，只要知道有這些說法、以後聽到別人說到「</a:t>
            </a:r>
            <a:r>
              <a:rPr lang="en-US" altLang="zh-TW" sz="1100" b="0" i="0" u="none" strike="noStrike" kern="1200" cap="none" dirty="0" smtClean="0">
                <a:solidFill>
                  <a:schemeClr val="dk1"/>
                </a:solidFill>
                <a:effectLst/>
                <a:latin typeface="Arial"/>
                <a:ea typeface="Arial"/>
                <a:cs typeface="Arial"/>
                <a:sym typeface="Arial"/>
              </a:rPr>
              <a:t>7Vs</a:t>
            </a:r>
            <a:r>
              <a:rPr lang="zh-TW" altLang="en-US" sz="1100" b="0" i="0" u="none" strike="noStrike" kern="1200" cap="none" dirty="0" smtClean="0">
                <a:solidFill>
                  <a:schemeClr val="dk1"/>
                </a:solidFill>
                <a:effectLst/>
                <a:latin typeface="Arial"/>
                <a:ea typeface="Arial"/>
                <a:cs typeface="Arial"/>
                <a:sym typeface="Arial"/>
              </a:rPr>
              <a:t>」時不要覺得驚訝就行啦！</a:t>
            </a:r>
          </a:p>
          <a:p>
            <a:r>
              <a:rPr lang="en-US" altLang="zh-TW" sz="1100" b="0" i="0" u="none" strike="noStrike" kern="1200" cap="none" dirty="0" smtClean="0">
                <a:solidFill>
                  <a:schemeClr val="dk1"/>
                </a:solidFill>
                <a:effectLst/>
                <a:latin typeface="Arial"/>
                <a:ea typeface="Arial"/>
                <a:cs typeface="Arial"/>
                <a:sym typeface="Arial"/>
                <a:hlinkClick r:id="rId10"/>
              </a:rPr>
              <a:t>Wikipedia: Big Data</a:t>
            </a:r>
            <a:endParaRPr lang="en-US" altLang="zh-TW" sz="1100" b="0" i="0" u="none" strike="noStrike" kern="1200" cap="none" dirty="0" smtClean="0">
              <a:solidFill>
                <a:schemeClr val="dk1"/>
              </a:solidFill>
              <a:effectLst/>
              <a:latin typeface="Arial"/>
              <a:ea typeface="Arial"/>
              <a:cs typeface="Arial"/>
              <a:sym typeface="Arial"/>
            </a:endParaRPr>
          </a:p>
          <a:p>
            <a:r>
              <a:rPr lang="zh-TW" altLang="en-US" sz="1100" b="0" i="0" u="none" strike="noStrike" kern="1200" cap="none" dirty="0" smtClean="0">
                <a:solidFill>
                  <a:schemeClr val="dk1"/>
                </a:solidFill>
                <a:effectLst/>
                <a:latin typeface="Arial"/>
                <a:ea typeface="Arial"/>
                <a:cs typeface="Arial"/>
                <a:sym typeface="Arial"/>
                <a:hlinkClick r:id="rId11"/>
              </a:rPr>
              <a:t>紐約時報：</a:t>
            </a:r>
            <a:r>
              <a:rPr lang="en-US" altLang="zh-TW" sz="1100" b="0" i="0" u="none" strike="noStrike" kern="1200" cap="none" dirty="0" smtClean="0">
                <a:solidFill>
                  <a:schemeClr val="dk1"/>
                </a:solidFill>
                <a:effectLst/>
                <a:latin typeface="Arial"/>
                <a:ea typeface="Arial"/>
                <a:cs typeface="Arial"/>
                <a:sym typeface="Arial"/>
                <a:hlinkClick r:id="rId11"/>
              </a:rPr>
              <a:t>The Age of Big Data</a:t>
            </a:r>
            <a:endParaRPr lang="en-US" altLang="zh-TW" sz="1100" b="0" i="0" u="none" strike="noStrike" kern="1200" cap="none" dirty="0" smtClean="0">
              <a:solidFill>
                <a:schemeClr val="dk1"/>
              </a:solidFill>
              <a:effectLst/>
              <a:latin typeface="Arial"/>
              <a:ea typeface="Arial"/>
              <a:cs typeface="Arial"/>
              <a:sym typeface="Arial"/>
            </a:endParaRPr>
          </a:p>
          <a:p>
            <a:r>
              <a:rPr lang="en-US" altLang="zh-TW" sz="1100" b="0" i="0" u="none" strike="noStrike" kern="1200" cap="none" dirty="0" smtClean="0">
                <a:solidFill>
                  <a:schemeClr val="dk1"/>
                </a:solidFill>
                <a:effectLst/>
                <a:latin typeface="Arial"/>
                <a:ea typeface="Arial"/>
                <a:cs typeface="Arial"/>
                <a:sym typeface="Arial"/>
                <a:hlinkClick r:id="rId12"/>
              </a:rPr>
              <a:t>CERN experiments generating one petabyte of data every second</a:t>
            </a:r>
            <a:endParaRPr lang="en-US" altLang="zh-TW" sz="1100" b="0" i="0" u="none" strike="noStrike" kern="1200" cap="none" dirty="0" smtClean="0">
              <a:solidFill>
                <a:schemeClr val="dk1"/>
              </a:solidFill>
              <a:effectLst/>
              <a:latin typeface="Arial"/>
              <a:ea typeface="Arial"/>
              <a:cs typeface="Arial"/>
              <a:sym typeface="Arial"/>
            </a:endParaRPr>
          </a:p>
          <a:p>
            <a:r>
              <a:rPr lang="en-US" altLang="zh-TW" sz="1100" b="0" i="0" u="none" strike="noStrike" kern="1200" cap="none" dirty="0" smtClean="0">
                <a:solidFill>
                  <a:schemeClr val="dk1"/>
                </a:solidFill>
                <a:effectLst/>
                <a:latin typeface="Arial"/>
                <a:ea typeface="Arial"/>
                <a:cs typeface="Arial"/>
                <a:sym typeface="Arial"/>
                <a:hlinkClick r:id="rId13"/>
              </a:rPr>
              <a:t>Laney, Douglas. “The Importance of ‘Big Data’: A Definition”. Gartner. Retrieved 21 June 2012.</a:t>
            </a:r>
            <a:endParaRPr lang="en-US" altLang="zh-TW" sz="1100" b="0" i="0" u="none" strike="noStrike" kern="1200" cap="none" dirty="0" smtClean="0">
              <a:solidFill>
                <a:schemeClr val="dk1"/>
              </a:solidFill>
              <a:effectLst/>
              <a:latin typeface="Arial"/>
              <a:ea typeface="Arial"/>
              <a:cs typeface="Arial"/>
              <a:sym typeface="Arial"/>
            </a:endParaRPr>
          </a:p>
          <a:p>
            <a:endParaRPr lang="zh-TW" altLang="en-US" dirty="0"/>
          </a:p>
        </p:txBody>
      </p:sp>
      <p:sp>
        <p:nvSpPr>
          <p:cNvPr id="414" name="Shape 414"/>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62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 name="Shape 71"/>
          <p:cNvSpPr txBox="1">
            <a:spLocks noGrp="1"/>
          </p:cNvSpPr>
          <p:nvPr>
            <p:ph type="body" idx="1"/>
          </p:nvPr>
        </p:nvSpPr>
        <p:spPr>
          <a:xfrm>
            <a:off x="681515" y="4724202"/>
            <a:ext cx="5452109" cy="447556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82801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100" b="1" dirty="0" smtClean="0">
                <a:solidFill>
                  <a:srgbClr val="000000"/>
                </a:solidFill>
                <a:ea typeface="新細明體" panose="02020500000000000000" pitchFamily="18" charset="-120"/>
              </a:rPr>
              <a:t>In traditional programming, people</a:t>
            </a:r>
            <a:r>
              <a:rPr lang="en-US" altLang="zh-TW" sz="1100" b="1" baseline="0" dirty="0" smtClean="0">
                <a:solidFill>
                  <a:srgbClr val="000000"/>
                </a:solidFill>
                <a:ea typeface="新細明體" panose="02020500000000000000" pitchFamily="18" charset="-120"/>
              </a:rPr>
              <a:t> make the program or write the program to solve the problem according to rules.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100" b="1" baseline="0" dirty="0" smtClean="0">
                <a:solidFill>
                  <a:srgbClr val="000000"/>
                </a:solidFill>
                <a:ea typeface="新細明體" panose="02020500000000000000" pitchFamily="18" charset="-120"/>
              </a:rPr>
              <a:t>In machine learning, people show data and correct outputs (labels), and the machine (computer) learns how to solve the problem by making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100" b="1" baseline="0" dirty="0" smtClean="0">
                <a:solidFill>
                  <a:srgbClr val="000000"/>
                </a:solidFill>
                <a:ea typeface="新細明體" panose="02020500000000000000" pitchFamily="18" charset="-120"/>
              </a:rPr>
              <a:t>If we have the model, then we can solve the problem just like in the traditional programming paradigm that can produce desired outputs for given inputs by programs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100" b="1" baseline="0" dirty="0" smtClean="0">
                <a:solidFill>
                  <a:srgbClr val="000000"/>
                </a:solidFill>
                <a:ea typeface="新細明體" panose="02020500000000000000" pitchFamily="18" charset="-120"/>
              </a:rPr>
              <a:t>Thinking of the following scenario. After the computer is given a million pictures of cats and other animals and associated outputs (yes for cats, no for others), it can correctly answer “yes” or “no” for newly input pictures of cats and others.</a:t>
            </a:r>
            <a:endParaRPr lang="zh-TW" altLang="en-US" dirty="0"/>
          </a:p>
        </p:txBody>
      </p:sp>
    </p:spTree>
    <p:extLst>
      <p:ext uri="{BB962C8B-B14F-4D97-AF65-F5344CB8AC3E}">
        <p14:creationId xmlns:p14="http://schemas.microsoft.com/office/powerpoint/2010/main" val="508957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681515" y="4724202"/>
            <a:ext cx="5452109" cy="4475560"/>
          </a:xfrm>
          <a:prstGeom prst="rect">
            <a:avLst/>
          </a:prstGeom>
        </p:spPr>
        <p:txBody>
          <a:bodyPr lIns="91425" tIns="91425" rIns="91425" bIns="91425" anchor="t" anchorCtr="0">
            <a:noAutofit/>
          </a:bodyPr>
          <a:lstStyle/>
          <a:p>
            <a:pPr lvl="0">
              <a:spcBef>
                <a:spcPts val="0"/>
              </a:spcBef>
              <a:buNone/>
            </a:pPr>
            <a:r>
              <a:rPr lang="zh-TW" altLang="zh-TW" sz="1100" b="0" i="0" u="none" strike="noStrike" cap="none" dirty="0" smtClean="0">
                <a:solidFill>
                  <a:srgbClr val="000000"/>
                </a:solidFill>
                <a:latin typeface="Arial"/>
                <a:ea typeface="Arial"/>
                <a:cs typeface="Arial"/>
                <a:sym typeface="Arial"/>
              </a:rPr>
              <a:t>There are about 10 billion to 100 billion (Wiki: 86 billion) neurons in the human brain, as shown in Figure 1. Neurons can receive signals (stimuli) from other neurons by dentites, and after the neuronal cell body collects (aggregates), the weak signal exceeds the threshold (threshold) , The signal will be along the long axon (axon) to the synapse (synapse), the processed signal to other neurons. Each neuron in the human brain is connected to other 10 to 100,000 neurons through synapses to form a complex neural network. Synaptic is a small gap between the end of a neuronal axon and the dendrites of another neuron. To stimulate the external environment, synapses can strengthen or weaken the links between neurons through electrochemical reactions to form the brain Memory and learning</a:t>
            </a:r>
            <a:endParaRPr dirty="0"/>
          </a:p>
        </p:txBody>
      </p:sp>
      <p:sp>
        <p:nvSpPr>
          <p:cNvPr id="544" name="Shape 544"/>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2705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txBox="1">
            <a:spLocks noGrp="1"/>
          </p:cNvSpPr>
          <p:nvPr>
            <p:ph type="body" idx="1"/>
          </p:nvPr>
        </p:nvSpPr>
        <p:spPr>
          <a:xfrm>
            <a:off x="681515" y="4724202"/>
            <a:ext cx="5452109" cy="4475560"/>
          </a:xfrm>
          <a:prstGeom prst="rect">
            <a:avLst/>
          </a:prstGeom>
        </p:spPr>
        <p:txBody>
          <a:bodyPr lIns="91425" tIns="91425" rIns="91425" bIns="91425" anchor="t" anchorCtr="0">
            <a:noAutofit/>
          </a:bodyPr>
          <a:lstStyle/>
          <a:p>
            <a:pPr lvl="0">
              <a:spcBef>
                <a:spcPts val="0"/>
              </a:spcBef>
              <a:buNone/>
            </a:pPr>
            <a:r>
              <a:rPr lang="zh-TW" altLang="en-US" sz="1100" b="0" i="0" u="none" strike="noStrike" kern="1200" cap="none" dirty="0" smtClean="0">
                <a:solidFill>
                  <a:schemeClr val="dk1"/>
                </a:solidFill>
                <a:effectLst/>
                <a:latin typeface="Arial"/>
                <a:ea typeface="Arial"/>
                <a:cs typeface="Arial"/>
                <a:sym typeface="Arial"/>
              </a:rPr>
              <a:t>人類大腦中大約有</a:t>
            </a:r>
            <a:r>
              <a:rPr lang="en-US" altLang="zh-TW" sz="1100" b="0" i="0" u="none" strike="noStrike" kern="1200" cap="none" dirty="0" smtClean="0">
                <a:solidFill>
                  <a:schemeClr val="dk1"/>
                </a:solidFill>
                <a:effectLst/>
                <a:latin typeface="Arial"/>
                <a:ea typeface="Arial"/>
                <a:cs typeface="Arial"/>
                <a:sym typeface="Arial"/>
              </a:rPr>
              <a:t>100</a:t>
            </a:r>
            <a:r>
              <a:rPr lang="zh-TW" altLang="en-US" sz="1100" b="0" i="0" u="none" strike="noStrike" kern="1200" cap="none" dirty="0" smtClean="0">
                <a:solidFill>
                  <a:schemeClr val="dk1"/>
                </a:solidFill>
                <a:effectLst/>
                <a:latin typeface="Arial"/>
                <a:ea typeface="Arial"/>
                <a:cs typeface="Arial"/>
                <a:sym typeface="Arial"/>
              </a:rPr>
              <a:t>億至</a:t>
            </a:r>
            <a:r>
              <a:rPr lang="en-US" altLang="zh-TW" sz="1100" b="0" i="0" u="none" strike="noStrike" kern="1200" cap="none" dirty="0" smtClean="0">
                <a:solidFill>
                  <a:schemeClr val="dk1"/>
                </a:solidFill>
                <a:effectLst/>
                <a:latin typeface="Arial"/>
                <a:ea typeface="Arial"/>
                <a:cs typeface="Arial"/>
                <a:sym typeface="Arial"/>
              </a:rPr>
              <a:t>1000</a:t>
            </a:r>
            <a:r>
              <a:rPr lang="zh-TW" altLang="en-US" sz="1100" b="0" i="0" u="none" strike="noStrike" kern="1200" cap="none" dirty="0" smtClean="0">
                <a:solidFill>
                  <a:schemeClr val="dk1"/>
                </a:solidFill>
                <a:effectLst/>
                <a:latin typeface="Arial"/>
                <a:ea typeface="Arial"/>
                <a:cs typeface="Arial"/>
                <a:sym typeface="Arial"/>
              </a:rPr>
              <a:t>億</a:t>
            </a:r>
            <a:r>
              <a:rPr lang="en-US" altLang="zh-TW" sz="1100" b="0" i="0" u="none" strike="noStrike" kern="1200" cap="none" dirty="0" smtClean="0">
                <a:solidFill>
                  <a:schemeClr val="dk1"/>
                </a:solidFill>
                <a:effectLst/>
                <a:latin typeface="Arial"/>
                <a:ea typeface="Arial"/>
                <a:cs typeface="Arial"/>
                <a:sym typeface="Arial"/>
              </a:rPr>
              <a:t>(Wiki: 860</a:t>
            </a:r>
            <a:r>
              <a:rPr lang="zh-TW" altLang="en-US" sz="1100" b="0" i="0" u="none" strike="noStrike" kern="1200" cap="none" dirty="0" smtClean="0">
                <a:solidFill>
                  <a:schemeClr val="dk1"/>
                </a:solidFill>
                <a:effectLst/>
                <a:latin typeface="Arial"/>
                <a:ea typeface="Arial"/>
                <a:cs typeface="Arial"/>
                <a:sym typeface="Arial"/>
              </a:rPr>
              <a:t>億</a:t>
            </a:r>
            <a:r>
              <a:rPr lang="en-US" altLang="zh-TW" sz="1100" b="0" i="0" u="none" strike="noStrike" kern="1200" cap="none" dirty="0" smtClean="0">
                <a:solidFill>
                  <a:schemeClr val="dk1"/>
                </a:solidFill>
                <a:effectLst/>
                <a:latin typeface="Arial"/>
                <a:ea typeface="Arial"/>
                <a:cs typeface="Arial"/>
                <a:sym typeface="Arial"/>
              </a:rPr>
              <a:t>)</a:t>
            </a:r>
            <a:r>
              <a:rPr lang="zh-TW" altLang="en-US" sz="1100" b="0" i="0" u="none" strike="noStrike" kern="1200" cap="none" dirty="0" smtClean="0">
                <a:solidFill>
                  <a:schemeClr val="dk1"/>
                </a:solidFill>
                <a:effectLst/>
                <a:latin typeface="Arial"/>
                <a:ea typeface="Arial"/>
                <a:cs typeface="Arial"/>
                <a:sym typeface="Arial"/>
              </a:rPr>
              <a:t>個神經元，其結構如圖</a:t>
            </a:r>
            <a:r>
              <a:rPr lang="en-US" altLang="zh-TW" sz="1100" b="0" i="0" u="none" strike="noStrike" kern="1200" cap="none" dirty="0" smtClean="0">
                <a:solidFill>
                  <a:schemeClr val="dk1"/>
                </a:solidFill>
                <a:effectLst/>
                <a:latin typeface="Arial"/>
                <a:ea typeface="Arial"/>
                <a:cs typeface="Arial"/>
                <a:sym typeface="Arial"/>
              </a:rPr>
              <a:t>1</a:t>
            </a:r>
            <a:r>
              <a:rPr lang="zh-TW" altLang="en-US" sz="1100" b="0" i="0" u="none" strike="noStrike" kern="1200" cap="none" dirty="0" smtClean="0">
                <a:solidFill>
                  <a:schemeClr val="dk1"/>
                </a:solidFill>
                <a:effectLst/>
                <a:latin typeface="Arial"/>
                <a:ea typeface="Arial"/>
                <a:cs typeface="Arial"/>
                <a:sym typeface="Arial"/>
              </a:rPr>
              <a:t>所示。神經元可藉由樹突</a:t>
            </a:r>
            <a:r>
              <a:rPr lang="en-US" altLang="zh-TW" sz="1100" b="0" i="0" u="none" strike="noStrike" kern="1200" cap="none" dirty="0" smtClean="0">
                <a:solidFill>
                  <a:schemeClr val="dk1"/>
                </a:solidFill>
                <a:effectLst/>
                <a:latin typeface="Arial"/>
                <a:ea typeface="Arial"/>
                <a:cs typeface="Arial"/>
                <a:sym typeface="Arial"/>
              </a:rPr>
              <a:t>(dentrites)</a:t>
            </a:r>
            <a:r>
              <a:rPr lang="zh-TW" altLang="en-US" sz="1100" b="0" i="0" u="none" strike="noStrike" kern="1200" cap="none" dirty="0" smtClean="0">
                <a:solidFill>
                  <a:schemeClr val="dk1"/>
                </a:solidFill>
                <a:effectLst/>
                <a:latin typeface="Arial"/>
                <a:ea typeface="Arial"/>
                <a:cs typeface="Arial"/>
                <a:sym typeface="Arial"/>
              </a:rPr>
              <a:t>接收來自其他神經元的訊號</a:t>
            </a:r>
            <a:r>
              <a:rPr lang="en-US" altLang="zh-TW" sz="1100" b="0" i="0" u="none" strike="noStrike" kern="1200" cap="none" dirty="0" smtClean="0">
                <a:solidFill>
                  <a:schemeClr val="dk1"/>
                </a:solidFill>
                <a:effectLst/>
                <a:latin typeface="Arial"/>
                <a:ea typeface="Arial"/>
                <a:cs typeface="Arial"/>
                <a:sym typeface="Arial"/>
              </a:rPr>
              <a:t>(</a:t>
            </a:r>
            <a:r>
              <a:rPr lang="zh-TW" altLang="en-US" sz="1100" b="0" i="0" u="none" strike="noStrike" kern="1200" cap="none" dirty="0" smtClean="0">
                <a:solidFill>
                  <a:schemeClr val="dk1"/>
                </a:solidFill>
                <a:effectLst/>
                <a:latin typeface="Arial"/>
                <a:ea typeface="Arial"/>
                <a:cs typeface="Arial"/>
                <a:sym typeface="Arial"/>
              </a:rPr>
              <a:t>刺激</a:t>
            </a:r>
            <a:r>
              <a:rPr lang="en-US" altLang="zh-TW" sz="1100" b="0" i="0" u="none" strike="noStrike" kern="1200" cap="none" dirty="0" smtClean="0">
                <a:solidFill>
                  <a:schemeClr val="dk1"/>
                </a:solidFill>
                <a:effectLst/>
                <a:latin typeface="Arial"/>
                <a:ea typeface="Arial"/>
                <a:cs typeface="Arial"/>
                <a:sym typeface="Arial"/>
              </a:rPr>
              <a:t>)</a:t>
            </a:r>
            <a:r>
              <a:rPr lang="zh-TW" altLang="en-US" sz="1100" b="0" i="0" u="none" strike="noStrike" kern="1200" cap="none" dirty="0" smtClean="0">
                <a:solidFill>
                  <a:schemeClr val="dk1"/>
                </a:solidFill>
                <a:effectLst/>
                <a:latin typeface="Arial"/>
                <a:ea typeface="Arial"/>
                <a:cs typeface="Arial"/>
                <a:sym typeface="Arial"/>
              </a:rPr>
              <a:t>，經過神經元細胞本體</a:t>
            </a:r>
            <a:r>
              <a:rPr lang="en-US" altLang="zh-TW" sz="1100" b="0" i="0" u="none" strike="noStrike" kern="1200" cap="none" dirty="0" smtClean="0">
                <a:solidFill>
                  <a:schemeClr val="dk1"/>
                </a:solidFill>
                <a:effectLst/>
                <a:latin typeface="Arial"/>
                <a:ea typeface="Arial"/>
                <a:cs typeface="Arial"/>
                <a:sym typeface="Arial"/>
              </a:rPr>
              <a:t>(soma, or cell body)</a:t>
            </a:r>
            <a:r>
              <a:rPr lang="zh-TW" altLang="en-US" sz="1100" b="0" i="0" u="none" strike="noStrike" kern="1200" cap="none" dirty="0" smtClean="0">
                <a:solidFill>
                  <a:schemeClr val="dk1"/>
                </a:solidFill>
                <a:effectLst/>
                <a:latin typeface="Arial"/>
                <a:ea typeface="Arial"/>
                <a:cs typeface="Arial"/>
                <a:sym typeface="Arial"/>
              </a:rPr>
              <a:t>匯集</a:t>
            </a:r>
            <a:r>
              <a:rPr lang="en-US" altLang="zh-TW" sz="1100" b="0" i="0" u="none" strike="noStrike" kern="1200" cap="none" dirty="0" smtClean="0">
                <a:solidFill>
                  <a:schemeClr val="dk1"/>
                </a:solidFill>
                <a:effectLst/>
                <a:latin typeface="Arial"/>
                <a:ea typeface="Arial"/>
                <a:cs typeface="Arial"/>
                <a:sym typeface="Arial"/>
              </a:rPr>
              <a:t>(</a:t>
            </a:r>
            <a:r>
              <a:rPr lang="zh-TW" altLang="en-US" sz="1100" b="0" i="0" u="none" strike="noStrike" kern="1200" cap="none" dirty="0" smtClean="0">
                <a:solidFill>
                  <a:schemeClr val="dk1"/>
                </a:solidFill>
                <a:effectLst/>
                <a:latin typeface="Arial"/>
                <a:ea typeface="Arial"/>
                <a:cs typeface="Arial"/>
                <a:sym typeface="Arial"/>
              </a:rPr>
              <a:t>加總</a:t>
            </a:r>
            <a:r>
              <a:rPr lang="en-US" altLang="zh-TW" sz="1100" b="0" i="0" u="none" strike="noStrike" kern="1200" cap="none" dirty="0" smtClean="0">
                <a:solidFill>
                  <a:schemeClr val="dk1"/>
                </a:solidFill>
                <a:effectLst/>
                <a:latin typeface="Arial"/>
                <a:ea typeface="Arial"/>
                <a:cs typeface="Arial"/>
                <a:sym typeface="Arial"/>
              </a:rPr>
              <a:t>)</a:t>
            </a:r>
            <a:r>
              <a:rPr lang="zh-TW" altLang="en-US" sz="1100" b="0" i="0" u="none" strike="noStrike" kern="1200" cap="none" dirty="0" smtClean="0">
                <a:solidFill>
                  <a:schemeClr val="dk1"/>
                </a:solidFill>
                <a:effectLst/>
                <a:latin typeface="Arial"/>
                <a:ea typeface="Arial"/>
                <a:cs typeface="Arial"/>
                <a:sym typeface="Arial"/>
              </a:rPr>
              <a:t>處理之後，弱訊號加總強度超過某個門檻值</a:t>
            </a:r>
            <a:r>
              <a:rPr lang="en-US" altLang="zh-TW" sz="1100" b="0" i="0" u="none" strike="noStrike" kern="1200" cap="none" dirty="0" smtClean="0">
                <a:solidFill>
                  <a:schemeClr val="dk1"/>
                </a:solidFill>
                <a:effectLst/>
                <a:latin typeface="Arial"/>
                <a:ea typeface="Arial"/>
                <a:cs typeface="Arial"/>
                <a:sym typeface="Arial"/>
              </a:rPr>
              <a:t>(threshold)</a:t>
            </a:r>
            <a:r>
              <a:rPr lang="zh-TW" altLang="en-US" sz="1100" b="0" i="0" u="none" strike="noStrike" kern="1200" cap="none" dirty="0" smtClean="0">
                <a:solidFill>
                  <a:schemeClr val="dk1"/>
                </a:solidFill>
                <a:effectLst/>
                <a:latin typeface="Arial"/>
                <a:ea typeface="Arial"/>
                <a:cs typeface="Arial"/>
                <a:sym typeface="Arial"/>
              </a:rPr>
              <a:t>，則訊號會沿著長長的軸突</a:t>
            </a:r>
            <a:r>
              <a:rPr lang="en-US" altLang="zh-TW" sz="1100" b="0" i="0" u="none" strike="noStrike" kern="1200" cap="none" dirty="0" smtClean="0">
                <a:solidFill>
                  <a:schemeClr val="dk1"/>
                </a:solidFill>
                <a:effectLst/>
                <a:latin typeface="Arial"/>
                <a:ea typeface="Arial"/>
                <a:cs typeface="Arial"/>
                <a:sym typeface="Arial"/>
              </a:rPr>
              <a:t>(axon)</a:t>
            </a:r>
            <a:r>
              <a:rPr lang="zh-TW" altLang="en-US" sz="1100" b="0" i="0" u="none" strike="noStrike" kern="1200" cap="none" dirty="0" smtClean="0">
                <a:solidFill>
                  <a:schemeClr val="dk1"/>
                </a:solidFill>
                <a:effectLst/>
                <a:latin typeface="Arial"/>
                <a:ea typeface="Arial"/>
                <a:cs typeface="Arial"/>
                <a:sym typeface="Arial"/>
              </a:rPr>
              <a:t>送到突觸</a:t>
            </a:r>
            <a:r>
              <a:rPr lang="en-US" altLang="zh-TW" sz="1100" b="0" i="0" u="none" strike="noStrike" kern="1200" cap="none" dirty="0" smtClean="0">
                <a:solidFill>
                  <a:schemeClr val="dk1"/>
                </a:solidFill>
                <a:effectLst/>
                <a:latin typeface="Arial"/>
                <a:ea typeface="Arial"/>
                <a:cs typeface="Arial"/>
                <a:sym typeface="Arial"/>
              </a:rPr>
              <a:t>(synapse)</a:t>
            </a:r>
            <a:r>
              <a:rPr lang="zh-TW" altLang="en-US" sz="1100" b="0" i="0" u="none" strike="noStrike" kern="1200" cap="none" dirty="0" smtClean="0">
                <a:solidFill>
                  <a:schemeClr val="dk1"/>
                </a:solidFill>
                <a:effectLst/>
                <a:latin typeface="Arial"/>
                <a:ea typeface="Arial"/>
                <a:cs typeface="Arial"/>
                <a:sym typeface="Arial"/>
              </a:rPr>
              <a:t>，將處理過的訊號送到其他神經元。人類大腦中的每個神經元透過突觸與其他</a:t>
            </a:r>
            <a:r>
              <a:rPr lang="en-US" altLang="zh-TW" sz="1100" b="0" i="0" u="none" strike="noStrike" kern="1200" cap="none" dirty="0" smtClean="0">
                <a:solidFill>
                  <a:schemeClr val="dk1"/>
                </a:solidFill>
                <a:effectLst/>
                <a:latin typeface="Arial"/>
                <a:ea typeface="Arial"/>
                <a:cs typeface="Arial"/>
                <a:sym typeface="Arial"/>
              </a:rPr>
              <a:t>10</a:t>
            </a:r>
            <a:r>
              <a:rPr lang="zh-TW" altLang="en-US" sz="1100" b="0" i="0" u="none" strike="noStrike" kern="1200" cap="none" dirty="0" smtClean="0">
                <a:solidFill>
                  <a:schemeClr val="dk1"/>
                </a:solidFill>
                <a:effectLst/>
                <a:latin typeface="Arial"/>
                <a:ea typeface="Arial"/>
                <a:cs typeface="Arial"/>
                <a:sym typeface="Arial"/>
              </a:rPr>
              <a:t>到</a:t>
            </a:r>
            <a:r>
              <a:rPr lang="en-US" altLang="zh-TW" sz="1100" b="0" i="0" u="none" strike="noStrike" kern="1200" cap="none" dirty="0" smtClean="0">
                <a:solidFill>
                  <a:schemeClr val="dk1"/>
                </a:solidFill>
                <a:effectLst/>
                <a:latin typeface="Arial"/>
                <a:ea typeface="Arial"/>
                <a:cs typeface="Arial"/>
                <a:sym typeface="Arial"/>
              </a:rPr>
              <a:t>10</a:t>
            </a:r>
            <a:r>
              <a:rPr lang="zh-TW" altLang="en-US" sz="1100" b="0" i="0" u="none" strike="noStrike" kern="1200" cap="none" dirty="0" smtClean="0">
                <a:solidFill>
                  <a:schemeClr val="dk1"/>
                </a:solidFill>
                <a:effectLst/>
                <a:latin typeface="Arial"/>
                <a:ea typeface="Arial"/>
                <a:cs typeface="Arial"/>
                <a:sym typeface="Arial"/>
              </a:rPr>
              <a:t>萬個神經元互相連結，形成複雜的神經元網路。突觸是一個神經元軸突的末端跟另一個神經元的樹突之間的小空隙，為適應外界環境的刺激，突觸可以透過電化學反應強化或弱化神經元之間的連結，形成大腦記憶與學習的基礎。</a:t>
            </a:r>
            <a:endParaRPr dirty="0"/>
          </a:p>
        </p:txBody>
      </p:sp>
      <p:sp>
        <p:nvSpPr>
          <p:cNvPr id="551" name="Shape 551"/>
          <p:cNvSpPr>
            <a:spLocks noGrp="1" noRot="1" noChangeAspect="1"/>
          </p:cNvSpPr>
          <p:nvPr>
            <p:ph type="sldImg" idx="2"/>
          </p:nvPr>
        </p:nvSpPr>
        <p:spPr>
          <a:xfrm>
            <a:off x="922338" y="746125"/>
            <a:ext cx="4972050" cy="372903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30234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bg>
      <p:bgPr>
        <a:solidFill>
          <a:schemeClr val="lt1"/>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812147" y="6466934"/>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overrideClrMapping bg1="lt1" tx1="dk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bg>
      <p:bgPr>
        <a:solidFill>
          <a:schemeClr val="lt1"/>
        </a:solidFill>
        <a:effectLst/>
      </p:bgPr>
    </p:bg>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785643" y="6441670"/>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overrideClrMapping bg1="lt1" tx1="dk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593366"/>
            <a:ext cx="8520600" cy="943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PT Sans Narrow"/>
              <a:buNone/>
              <a:defRPr sz="3600" b="1" i="0" u="none" strike="noStrike" cap="none">
                <a:solidFill>
                  <a:schemeClr val="accent1"/>
                </a:solidFill>
                <a:latin typeface="PT Sans Narrow"/>
                <a:ea typeface="PT Sans Narrow"/>
                <a:cs typeface="PT Sans Narrow"/>
                <a:sym typeface="PT Sans Narrow"/>
              </a:defRPr>
            </a:lvl1pPr>
            <a:lvl2pPr lvl="1"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52" name="Shape 52"/>
          <p:cNvSpPr txBox="1">
            <a:spLocks noGrp="1"/>
          </p:cNvSpPr>
          <p:nvPr>
            <p:ph type="body" idx="1"/>
          </p:nvPr>
        </p:nvSpPr>
        <p:spPr>
          <a:xfrm>
            <a:off x="311700" y="1688433"/>
            <a:ext cx="8520600" cy="44037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Open Sans"/>
              <a:buNone/>
              <a:defRPr sz="1800" b="0" i="0" u="none" strike="noStrike" cap="none">
                <a:solidFill>
                  <a:schemeClr val="dk2"/>
                </a:solidFill>
                <a:latin typeface="Open Sans"/>
                <a:ea typeface="Open Sans"/>
                <a:cs typeface="Open Sans"/>
                <a:sym typeface="Open Sans"/>
              </a:defRPr>
            </a:lvl1pPr>
            <a:lvl2pPr marL="457200" marR="0" lvl="1"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endParaRPr/>
          </a:p>
        </p:txBody>
      </p:sp>
      <p:sp>
        <p:nvSpPr>
          <p:cNvPr id="53" name="Shape 53"/>
          <p:cNvSpPr txBox="1">
            <a:spLocks noGrp="1"/>
          </p:cNvSpPr>
          <p:nvPr>
            <p:ph type="dt" idx="10"/>
          </p:nvPr>
        </p:nvSpPr>
        <p:spPr>
          <a:xfrm>
            <a:off x="457200" y="6356350"/>
            <a:ext cx="2133600" cy="365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54" name="Shape 54"/>
          <p:cNvSpPr txBox="1">
            <a:spLocks noGrp="1"/>
          </p:cNvSpPr>
          <p:nvPr>
            <p:ph type="ftr" idx="11"/>
          </p:nvPr>
        </p:nvSpPr>
        <p:spPr>
          <a:xfrm>
            <a:off x="3124200" y="6356350"/>
            <a:ext cx="2895600" cy="365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55" name="Shape 55"/>
          <p:cNvSpPr txBox="1">
            <a:spLocks noGrp="1"/>
          </p:cNvSpPr>
          <p:nvPr>
            <p:ph type="sldNum" idx="12"/>
          </p:nvPr>
        </p:nvSpPr>
        <p:spPr>
          <a:xfrm>
            <a:off x="8773929" y="6459100"/>
            <a:ext cx="548700" cy="5247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overrideClrMapping bg1="lt1" tx1="dk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4235850"/>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4211002"/>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362666"/>
            <a:ext cx="7136667" cy="203194"/>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5292001"/>
            <a:ext cx="7136667" cy="203194"/>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2335685"/>
            <a:ext cx="7136700" cy="13632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3800052"/>
            <a:ext cx="48705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Tree>
    <p:extLst>
      <p:ext uri="{BB962C8B-B14F-4D97-AF65-F5344CB8AC3E}">
        <p14:creationId xmlns:p14="http://schemas.microsoft.com/office/powerpoint/2010/main" val="10317812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595300" y="6456161"/>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zh-TW" sz="1000">
                <a:solidFill>
                  <a:schemeClr val="dk2"/>
                </a:solidFill>
              </a:rPr>
              <a:t>‹#›</a:t>
            </a:fld>
            <a:endParaRPr lang="zh-TW"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9" r:id="rId3"/>
    <p:sldLayoutId id="214748366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futurehumanevolution.com/artificial-intelligence-future-human-evolution/artificial-neural-networks" TargetMode="External"/><Relationship Id="rId5" Type="http://schemas.openxmlformats.org/officeDocument/2006/relationships/image" Target="../media/image8.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futurehumanevolution.com/artificial-intelligence-future-human-evolution/artificial-neural-network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futurehumanevolution.com/artificial-intelligence-future-human-evolution/artificial-neural-networ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arxiv.org/abs/1508.06576" TargetMode="Externa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3" Type="http://schemas.openxmlformats.org/officeDocument/2006/relationships/hyperlink" Target="http://arxiv.org/pdf/1312.5602v1.pdf" TargetMode="External"/><Relationship Id="rId7" Type="http://schemas.microsoft.com/office/2007/relationships/hdphoto" Target="../media/hdphoto10.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9.wdp"/><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17.wdp"/></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en.wikipedia.org/wiki/ImageNet#ImageNet_Challenge" TargetMode="Externa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arxiv.org/pdf/1312.5602v1.pd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46.png"/><Relationship Id="rId4" Type="http://schemas.microsoft.com/office/2007/relationships/hdphoto" Target="../media/hdphoto18.wdp"/></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arxiv.org/pdf/1312.5602v1.pdf"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0" y="2335675"/>
            <a:ext cx="9144000" cy="1363200"/>
          </a:xfrm>
          <a:prstGeom prst="rect">
            <a:avLst/>
          </a:prstGeom>
        </p:spPr>
        <p:txBody>
          <a:bodyPr lIns="91425" tIns="91425" rIns="91425" bIns="91425" anchor="b" anchorCtr="0">
            <a:noAutofit/>
          </a:bodyPr>
          <a:lstStyle/>
          <a:p>
            <a:pPr lvl="0">
              <a:spcBef>
                <a:spcPts val="0"/>
              </a:spcBef>
              <a:buNone/>
            </a:pPr>
            <a:r>
              <a:rPr lang="en-US" altLang="zh-TW" dirty="0" smtClean="0"/>
              <a:t>Causeries on </a:t>
            </a:r>
            <a:br>
              <a:rPr lang="en-US" altLang="zh-TW" dirty="0" smtClean="0"/>
            </a:br>
            <a:r>
              <a:rPr lang="en-US" altLang="zh-TW" dirty="0" smtClean="0"/>
              <a:t>Deep Learning Techniques</a:t>
            </a:r>
            <a:endParaRPr lang="zh-TW" dirty="0"/>
          </a:p>
        </p:txBody>
      </p:sp>
      <p:sp>
        <p:nvSpPr>
          <p:cNvPr id="67" name="Shape 67"/>
          <p:cNvSpPr txBox="1">
            <a:spLocks noGrp="1"/>
          </p:cNvSpPr>
          <p:nvPr>
            <p:ph type="subTitle" idx="1"/>
          </p:nvPr>
        </p:nvSpPr>
        <p:spPr>
          <a:xfrm>
            <a:off x="1558636" y="3903962"/>
            <a:ext cx="6005945" cy="1056900"/>
          </a:xfrm>
          <a:prstGeom prst="rect">
            <a:avLst/>
          </a:prstGeom>
        </p:spPr>
        <p:txBody>
          <a:bodyPr lIns="91425" tIns="91425" rIns="91425" bIns="91425" anchor="t" anchorCtr="0">
            <a:noAutofit/>
          </a:bodyPr>
          <a:lstStyle/>
          <a:p>
            <a:pPr lvl="0">
              <a:spcBef>
                <a:spcPts val="0"/>
              </a:spcBef>
              <a:buNone/>
            </a:pPr>
            <a:r>
              <a:rPr lang="zh-TW" dirty="0"/>
              <a:t>Presented by </a:t>
            </a:r>
            <a:r>
              <a:rPr lang="en-US" altLang="zh-TW" b="1" dirty="0" smtClean="0"/>
              <a:t>Dr. </a:t>
            </a:r>
            <a:r>
              <a:rPr lang="zh-TW" b="1" dirty="0" smtClean="0"/>
              <a:t>Jehn</a:t>
            </a:r>
            <a:r>
              <a:rPr lang="zh-TW" b="1" dirty="0"/>
              <a:t>-Ruey Jiang</a:t>
            </a:r>
          </a:p>
          <a:p>
            <a:pPr lvl="0">
              <a:spcBef>
                <a:spcPts val="0"/>
              </a:spcBef>
              <a:buNone/>
            </a:pPr>
            <a:r>
              <a:rPr lang="zh-TW" dirty="0"/>
              <a:t>National Central University</a:t>
            </a:r>
          </a:p>
          <a:p>
            <a:pPr lvl="0">
              <a:spcBef>
                <a:spcPts val="0"/>
              </a:spcBef>
              <a:buNone/>
            </a:pPr>
            <a:r>
              <a:rPr lang="zh-TW" dirty="0"/>
              <a:t>Taoyuan City, Taiwan</a:t>
            </a:r>
          </a:p>
        </p:txBody>
      </p:sp>
    </p:spTree>
    <p:extLst>
      <p:ext uri="{BB962C8B-B14F-4D97-AF65-F5344CB8AC3E}">
        <p14:creationId xmlns:p14="http://schemas.microsoft.com/office/powerpoint/2010/main" val="171429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291547" y="241640"/>
            <a:ext cx="8520600" cy="763500"/>
          </a:xfrm>
          <a:prstGeom prst="rect">
            <a:avLst/>
          </a:prstGeom>
          <a:noFill/>
          <a:ln>
            <a:noFill/>
          </a:ln>
        </p:spPr>
        <p:txBody>
          <a:bodyPr lIns="91425" tIns="91425" rIns="91425" bIns="180000"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US" altLang="zh-TW" sz="3600" b="1" i="0" u="none" strike="noStrike" cap="none" dirty="0" smtClean="0">
                <a:solidFill>
                  <a:schemeClr val="accent1"/>
                </a:solidFill>
                <a:latin typeface="+mj-lt"/>
                <a:ea typeface="PT Sans Narrow"/>
                <a:cs typeface="PT Sans Narrow"/>
                <a:sym typeface="PT Sans Narrow"/>
              </a:rPr>
              <a:t>Artificial </a:t>
            </a:r>
            <a:r>
              <a:rPr lang="zh-TW" sz="3600" b="1" i="0" u="none" strike="noStrike" cap="none" dirty="0" smtClean="0">
                <a:solidFill>
                  <a:schemeClr val="accent1"/>
                </a:solidFill>
                <a:latin typeface="+mj-lt"/>
                <a:ea typeface="PT Sans Narrow"/>
                <a:cs typeface="PT Sans Narrow"/>
                <a:sym typeface="PT Sans Narrow"/>
              </a:rPr>
              <a:t>Neur</a:t>
            </a:r>
            <a:r>
              <a:rPr lang="en-US" altLang="zh-TW" sz="3600" b="1" i="0" u="none" strike="noStrike" cap="none" dirty="0" smtClean="0">
                <a:solidFill>
                  <a:schemeClr val="accent1"/>
                </a:solidFill>
                <a:latin typeface="+mj-lt"/>
                <a:ea typeface="PT Sans Narrow"/>
                <a:cs typeface="PT Sans Narrow"/>
                <a:sym typeface="PT Sans Narrow"/>
              </a:rPr>
              <a:t>on</a:t>
            </a:r>
            <a:endParaRPr lang="zh-TW" sz="3600" b="1" i="0" u="none" strike="noStrike" cap="none" dirty="0">
              <a:solidFill>
                <a:schemeClr val="accent1"/>
              </a:solidFill>
              <a:latin typeface="+mj-lt"/>
              <a:ea typeface="PT Sans Narrow"/>
              <a:cs typeface="PT Sans Narrow"/>
              <a:sym typeface="PT Sans Narrow"/>
            </a:endParaRPr>
          </a:p>
        </p:txBody>
      </p:sp>
      <p:pic>
        <p:nvPicPr>
          <p:cNvPr id="2050" name="Picture 2" descr="https://www.researchgate.net/profile/Metin_Aydin2/publication/260432101/figure/fig2/AS:297008049999873@1447823645101/Figure-3-Detailed-view-of-an-ANN-neur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 y="1417954"/>
            <a:ext cx="8651231" cy="481505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28600" y="6251201"/>
            <a:ext cx="8473440" cy="600164"/>
          </a:xfrm>
          <a:prstGeom prst="rect">
            <a:avLst/>
          </a:prstGeom>
        </p:spPr>
        <p:txBody>
          <a:bodyPr wrap="square">
            <a:spAutoFit/>
          </a:bodyPr>
          <a:lstStyle/>
          <a:p>
            <a:r>
              <a:rPr lang="en-US" altLang="zh-TW" sz="1100" dirty="0" smtClean="0">
                <a:solidFill>
                  <a:srgbClr val="CE93D8"/>
                </a:solidFill>
              </a:rPr>
              <a:t>Adapted from: https</a:t>
            </a:r>
            <a:r>
              <a:rPr lang="en-US" altLang="zh-TW" sz="1100" dirty="0">
                <a:solidFill>
                  <a:srgbClr val="CE93D8"/>
                </a:solidFill>
              </a:rPr>
              <a:t>://www.researchgate.net/publication/260432101_Modeling_of_Driver_Lane_Choice_Behavior_with_Artificial_Neural_Networks_ANN_and_Linear_Regression_LR_Analysis_on_Deformed_Roads</a:t>
            </a:r>
            <a:endParaRPr lang="zh-TW" altLang="en-US" sz="1100" dirty="0">
              <a:solidFill>
                <a:srgbClr val="CE93D8"/>
              </a:solidFill>
            </a:endParaRPr>
          </a:p>
        </p:txBody>
      </p:sp>
      <p:sp>
        <p:nvSpPr>
          <p:cNvPr id="3" name="文字方塊 2"/>
          <p:cNvSpPr txBox="1"/>
          <p:nvPr/>
        </p:nvSpPr>
        <p:spPr>
          <a:xfrm>
            <a:off x="966013" y="1164250"/>
            <a:ext cx="8224511" cy="584775"/>
          </a:xfrm>
          <a:prstGeom prst="rect">
            <a:avLst/>
          </a:prstGeom>
          <a:solidFill>
            <a:schemeClr val="bg1"/>
          </a:solidFill>
        </p:spPr>
        <p:txBody>
          <a:bodyPr wrap="square" rtlCol="0">
            <a:spAutoFit/>
          </a:bodyPr>
          <a:lstStyle/>
          <a:p>
            <a:r>
              <a:rPr lang="en-US" altLang="zh-TW" sz="3200" dirty="0" smtClean="0"/>
              <a:t>         Neuron: y</a:t>
            </a:r>
            <a:r>
              <a:rPr lang="en-US" altLang="zh-TW" sz="3200" baseline="-25000" dirty="0" smtClean="0"/>
              <a:t>j</a:t>
            </a:r>
            <a:r>
              <a:rPr lang="en-US" altLang="zh-TW" sz="3200" dirty="0" smtClean="0"/>
              <a:t>=</a:t>
            </a:r>
            <a:r>
              <a:rPr lang="en-US" altLang="zh-TW" sz="3200" dirty="0">
                <a:sym typeface="Symbol" panose="05050102010706020507" pitchFamily="18" charset="2"/>
              </a:rPr>
              <a:t> </a:t>
            </a:r>
            <a:r>
              <a:rPr lang="en-US" altLang="zh-TW" sz="3200" b="1" dirty="0" smtClean="0">
                <a:solidFill>
                  <a:srgbClr val="FF0000"/>
                </a:solidFill>
                <a:sym typeface="Symbol" panose="05050102010706020507" pitchFamily="18" charset="2"/>
              </a:rPr>
              <a:t>b</a:t>
            </a:r>
            <a:r>
              <a:rPr lang="en-US" altLang="zh-TW" sz="3200" dirty="0" smtClean="0">
                <a:sym typeface="Symbol" panose="05050102010706020507" pitchFamily="18" charset="2"/>
              </a:rPr>
              <a:t>+</a:t>
            </a:r>
            <a:r>
              <a:rPr lang="en-US" altLang="zh-TW" sz="3200" baseline="-25000" dirty="0" smtClean="0">
                <a:sym typeface="Symbol" panose="05050102010706020507" pitchFamily="18" charset="2"/>
              </a:rPr>
              <a:t>i=1..</a:t>
            </a:r>
            <a:r>
              <a:rPr lang="en-US" altLang="zh-TW" sz="3200" baseline="-25000" dirty="0">
                <a:sym typeface="Symbol" panose="05050102010706020507" pitchFamily="18" charset="2"/>
              </a:rPr>
              <a:t>n</a:t>
            </a:r>
            <a:r>
              <a:rPr lang="en-US" altLang="zh-TW" sz="3200" dirty="0">
                <a:sym typeface="Symbol" panose="05050102010706020507" pitchFamily="18" charset="2"/>
              </a:rPr>
              <a:t>x</a:t>
            </a:r>
            <a:r>
              <a:rPr lang="en-US" altLang="zh-TW" sz="3200" baseline="-25000" dirty="0">
                <a:sym typeface="Symbol" panose="05050102010706020507" pitchFamily="18" charset="2"/>
              </a:rPr>
              <a:t>i</a:t>
            </a:r>
            <a:r>
              <a:rPr lang="en-US" altLang="zh-TW" sz="3200" dirty="0">
                <a:sym typeface="Symbol" panose="05050102010706020507" pitchFamily="18" charset="2"/>
              </a:rPr>
              <a:t>w</a:t>
            </a:r>
            <a:r>
              <a:rPr lang="en-US" altLang="zh-TW" sz="3200" baseline="-25000" dirty="0">
                <a:sym typeface="Symbol" panose="05050102010706020507" pitchFamily="18" charset="2"/>
              </a:rPr>
              <a:t>ij </a:t>
            </a:r>
            <a:r>
              <a:rPr lang="en-US" altLang="zh-TW" sz="3200" dirty="0">
                <a:sym typeface="Symbol" panose="05050102010706020507" pitchFamily="18" charset="2"/>
              </a:rPr>
              <a:t>= </a:t>
            </a:r>
            <a:r>
              <a:rPr lang="en-US" altLang="zh-TW" sz="3200" dirty="0" smtClean="0">
                <a:solidFill>
                  <a:srgbClr val="0000FF"/>
                </a:solidFill>
                <a:sym typeface="Symbol" panose="05050102010706020507" pitchFamily="18" charset="2"/>
              </a:rPr>
              <a:t></a:t>
            </a:r>
            <a:r>
              <a:rPr lang="en-US" altLang="zh-TW" sz="3200" baseline="-25000" dirty="0" smtClean="0">
                <a:solidFill>
                  <a:srgbClr val="0000FF"/>
                </a:solidFill>
                <a:sym typeface="Symbol" panose="05050102010706020507" pitchFamily="18" charset="2"/>
              </a:rPr>
              <a:t>i=0..n</a:t>
            </a:r>
            <a:r>
              <a:rPr lang="en-US" altLang="zh-TW" sz="3200" dirty="0" smtClean="0">
                <a:solidFill>
                  <a:srgbClr val="0000FF"/>
                </a:solidFill>
                <a:sym typeface="Symbol" panose="05050102010706020507" pitchFamily="18" charset="2"/>
              </a:rPr>
              <a:t>x</a:t>
            </a:r>
            <a:r>
              <a:rPr lang="en-US" altLang="zh-TW" sz="3200" baseline="-25000" dirty="0" smtClean="0">
                <a:solidFill>
                  <a:srgbClr val="0000FF"/>
                </a:solidFill>
                <a:sym typeface="Symbol" panose="05050102010706020507" pitchFamily="18" charset="2"/>
              </a:rPr>
              <a:t>i</a:t>
            </a:r>
            <a:r>
              <a:rPr lang="en-US" altLang="zh-TW" sz="3200" dirty="0" smtClean="0">
                <a:solidFill>
                  <a:srgbClr val="0000FF"/>
                </a:solidFill>
                <a:sym typeface="Symbol" panose="05050102010706020507" pitchFamily="18" charset="2"/>
              </a:rPr>
              <a:t>w</a:t>
            </a:r>
            <a:r>
              <a:rPr lang="en-US" altLang="zh-TW" sz="3200" baseline="-25000" dirty="0" smtClean="0">
                <a:solidFill>
                  <a:srgbClr val="0000FF"/>
                </a:solidFill>
                <a:sym typeface="Symbol" panose="05050102010706020507" pitchFamily="18" charset="2"/>
              </a:rPr>
              <a:t>ij</a:t>
            </a:r>
            <a:endParaRPr lang="zh-TW" altLang="en-US" sz="3200" dirty="0">
              <a:solidFill>
                <a:srgbClr val="0000FF"/>
              </a:solidFill>
            </a:endParaRPr>
          </a:p>
        </p:txBody>
      </p:sp>
      <p:sp>
        <p:nvSpPr>
          <p:cNvPr id="7" name="文字方塊 6"/>
          <p:cNvSpPr txBox="1"/>
          <p:nvPr/>
        </p:nvSpPr>
        <p:spPr>
          <a:xfrm>
            <a:off x="2890686" y="5565463"/>
            <a:ext cx="2602671" cy="400110"/>
          </a:xfrm>
          <a:prstGeom prst="rect">
            <a:avLst/>
          </a:prstGeom>
          <a:solidFill>
            <a:schemeClr val="bg1"/>
          </a:solidFill>
        </p:spPr>
        <p:txBody>
          <a:bodyPr wrap="square" rtlCol="0">
            <a:spAutoFit/>
          </a:bodyPr>
          <a:lstStyle/>
          <a:p>
            <a:r>
              <a:rPr lang="en-US" altLang="zh-TW" sz="2000" dirty="0" smtClean="0"/>
              <a:t> Linear Transform</a:t>
            </a:r>
            <a:endParaRPr lang="zh-TW" altLang="en-US" sz="2000" dirty="0"/>
          </a:p>
        </p:txBody>
      </p:sp>
      <p:sp>
        <p:nvSpPr>
          <p:cNvPr id="8" name="文字方塊 7"/>
          <p:cNvSpPr txBox="1"/>
          <p:nvPr/>
        </p:nvSpPr>
        <p:spPr>
          <a:xfrm>
            <a:off x="5368414" y="5565465"/>
            <a:ext cx="2602671" cy="707886"/>
          </a:xfrm>
          <a:prstGeom prst="rect">
            <a:avLst/>
          </a:prstGeom>
          <a:solidFill>
            <a:schemeClr val="bg1"/>
          </a:solidFill>
        </p:spPr>
        <p:txBody>
          <a:bodyPr wrap="square" rtlCol="0">
            <a:spAutoFit/>
          </a:bodyPr>
          <a:lstStyle/>
          <a:p>
            <a:r>
              <a:rPr lang="en-US" altLang="zh-TW" sz="2000" dirty="0" smtClean="0"/>
              <a:t>Nonlinear Transform</a:t>
            </a:r>
          </a:p>
          <a:p>
            <a:r>
              <a:rPr lang="en-US" altLang="zh-TW" sz="2000" dirty="0" smtClean="0"/>
              <a:t>(Activation Function)</a:t>
            </a:r>
            <a:endParaRPr lang="zh-TW" altLang="en-US" sz="2000" dirty="0"/>
          </a:p>
        </p:txBody>
      </p:sp>
      <p:sp>
        <p:nvSpPr>
          <p:cNvPr id="9" name="文字方塊 8"/>
          <p:cNvSpPr txBox="1"/>
          <p:nvPr/>
        </p:nvSpPr>
        <p:spPr>
          <a:xfrm>
            <a:off x="1698158" y="2435556"/>
            <a:ext cx="511641" cy="383844"/>
          </a:xfrm>
          <a:prstGeom prst="rect">
            <a:avLst/>
          </a:prstGeom>
          <a:solidFill>
            <a:schemeClr val="bg1"/>
          </a:solidFill>
        </p:spPr>
        <p:txBody>
          <a:bodyPr wrap="square" lIns="0" tIns="0" rIns="0" bIns="0" rtlCol="0">
            <a:spAutoFit/>
          </a:bodyPr>
          <a:lstStyle/>
          <a:p>
            <a:r>
              <a:rPr lang="en-US" altLang="zh-TW" sz="2400" dirty="0" smtClean="0"/>
              <a:t>w</a:t>
            </a:r>
            <a:r>
              <a:rPr lang="en-US" altLang="zh-TW" sz="2400" baseline="-25000" dirty="0" smtClean="0"/>
              <a:t>1j    </a:t>
            </a:r>
            <a:endParaRPr lang="zh-TW" altLang="en-US" sz="2400" baseline="-25000" dirty="0"/>
          </a:p>
        </p:txBody>
      </p:sp>
      <p:sp>
        <p:nvSpPr>
          <p:cNvPr id="10" name="文字方塊 9"/>
          <p:cNvSpPr txBox="1"/>
          <p:nvPr/>
        </p:nvSpPr>
        <p:spPr>
          <a:xfrm>
            <a:off x="1713398" y="3304236"/>
            <a:ext cx="511641" cy="383844"/>
          </a:xfrm>
          <a:prstGeom prst="rect">
            <a:avLst/>
          </a:prstGeom>
          <a:solidFill>
            <a:schemeClr val="bg1"/>
          </a:solidFill>
        </p:spPr>
        <p:txBody>
          <a:bodyPr wrap="square" lIns="0" tIns="0" rIns="0" bIns="0" rtlCol="0">
            <a:spAutoFit/>
          </a:bodyPr>
          <a:lstStyle/>
          <a:p>
            <a:r>
              <a:rPr lang="en-US" altLang="zh-TW" sz="2400" dirty="0" smtClean="0"/>
              <a:t>w</a:t>
            </a:r>
            <a:r>
              <a:rPr lang="en-US" altLang="zh-TW" sz="2400" baseline="-25000" dirty="0" smtClean="0"/>
              <a:t>2j    </a:t>
            </a:r>
            <a:endParaRPr lang="zh-TW" altLang="en-US" sz="2400" baseline="-25000" dirty="0"/>
          </a:p>
        </p:txBody>
      </p:sp>
      <p:sp>
        <p:nvSpPr>
          <p:cNvPr id="11" name="文字方塊 10"/>
          <p:cNvSpPr txBox="1"/>
          <p:nvPr/>
        </p:nvSpPr>
        <p:spPr>
          <a:xfrm>
            <a:off x="1652439" y="3990036"/>
            <a:ext cx="557360" cy="369332"/>
          </a:xfrm>
          <a:prstGeom prst="rect">
            <a:avLst/>
          </a:prstGeom>
          <a:solidFill>
            <a:schemeClr val="bg1"/>
          </a:solidFill>
        </p:spPr>
        <p:txBody>
          <a:bodyPr wrap="square" lIns="0" tIns="0" rIns="0" bIns="0" rtlCol="0">
            <a:spAutoFit/>
          </a:bodyPr>
          <a:lstStyle/>
          <a:p>
            <a:r>
              <a:rPr lang="en-US" altLang="zh-TW" sz="2400" dirty="0" smtClean="0"/>
              <a:t>w</a:t>
            </a:r>
            <a:r>
              <a:rPr lang="en-US" altLang="zh-TW" sz="2400" baseline="-25000" dirty="0" smtClean="0"/>
              <a:t>nj    </a:t>
            </a:r>
            <a:endParaRPr lang="zh-TW" altLang="en-US" sz="2400" baseline="-25000" dirty="0"/>
          </a:p>
        </p:txBody>
      </p:sp>
      <p:cxnSp>
        <p:nvCxnSpPr>
          <p:cNvPr id="6" name="直線單箭頭接點 5"/>
          <p:cNvCxnSpPr/>
          <p:nvPr/>
        </p:nvCxnSpPr>
        <p:spPr>
          <a:xfrm>
            <a:off x="1165142" y="2034652"/>
            <a:ext cx="1821898" cy="708286"/>
          </a:xfrm>
          <a:prstGeom prst="straightConnector1">
            <a:avLst/>
          </a:prstGeom>
          <a:ln w="34925">
            <a:solidFill>
              <a:srgbClr val="0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1817009" y="1915246"/>
            <a:ext cx="785580" cy="369332"/>
          </a:xfrm>
          <a:prstGeom prst="rect">
            <a:avLst/>
          </a:prstGeom>
          <a:solidFill>
            <a:schemeClr val="bg1"/>
          </a:solidFill>
        </p:spPr>
        <p:txBody>
          <a:bodyPr wrap="square" lIns="0" tIns="0" rIns="0" bIns="0" rtlCol="0">
            <a:spAutoFit/>
          </a:bodyPr>
          <a:lstStyle/>
          <a:p>
            <a:r>
              <a:rPr lang="en-US" altLang="zh-TW" sz="2400" dirty="0" smtClean="0">
                <a:solidFill>
                  <a:srgbClr val="FF0000"/>
                </a:solidFill>
              </a:rPr>
              <a:t>b</a:t>
            </a:r>
            <a:r>
              <a:rPr lang="en-US" altLang="zh-TW" sz="2400" baseline="-25000" dirty="0" smtClean="0"/>
              <a:t>    </a:t>
            </a:r>
            <a:endParaRPr lang="zh-TW" altLang="en-US" sz="2400" baseline="-25000" dirty="0"/>
          </a:p>
        </p:txBody>
      </p:sp>
      <p:sp>
        <p:nvSpPr>
          <p:cNvPr id="14" name="文字方塊 13"/>
          <p:cNvSpPr txBox="1"/>
          <p:nvPr/>
        </p:nvSpPr>
        <p:spPr>
          <a:xfrm>
            <a:off x="387902" y="1716068"/>
            <a:ext cx="777240" cy="369332"/>
          </a:xfrm>
          <a:prstGeom prst="rect">
            <a:avLst/>
          </a:prstGeom>
          <a:solidFill>
            <a:schemeClr val="bg1"/>
          </a:solidFill>
        </p:spPr>
        <p:txBody>
          <a:bodyPr wrap="square" lIns="0" tIns="0" rIns="0" bIns="0" rtlCol="0">
            <a:spAutoFit/>
          </a:bodyPr>
          <a:lstStyle/>
          <a:p>
            <a:r>
              <a:rPr lang="en-US" altLang="zh-TW" sz="2400" dirty="0" smtClean="0">
                <a:solidFill>
                  <a:srgbClr val="0000FF"/>
                </a:solidFill>
              </a:rPr>
              <a:t>x</a:t>
            </a:r>
            <a:r>
              <a:rPr lang="en-US" altLang="zh-TW" sz="2400" baseline="-25000" dirty="0" smtClean="0">
                <a:solidFill>
                  <a:srgbClr val="0000FF"/>
                </a:solidFill>
              </a:rPr>
              <a:t>0</a:t>
            </a:r>
            <a:r>
              <a:rPr lang="en-US" altLang="zh-TW" sz="2400" dirty="0" smtClean="0">
                <a:solidFill>
                  <a:srgbClr val="0000FF"/>
                </a:solidFill>
              </a:rPr>
              <a:t>=1</a:t>
            </a:r>
            <a:endParaRPr lang="zh-TW" altLang="en-US" sz="2400" baseline="-25000" dirty="0">
              <a:solidFill>
                <a:srgbClr val="0000FF"/>
              </a:solidFill>
            </a:endParaRPr>
          </a:p>
        </p:txBody>
      </p:sp>
      <p:sp>
        <p:nvSpPr>
          <p:cNvPr id="15" name="文字方塊 14"/>
          <p:cNvSpPr txBox="1"/>
          <p:nvPr/>
        </p:nvSpPr>
        <p:spPr>
          <a:xfrm>
            <a:off x="714554" y="4433327"/>
            <a:ext cx="388620" cy="369332"/>
          </a:xfrm>
          <a:prstGeom prst="rect">
            <a:avLst/>
          </a:prstGeom>
          <a:solidFill>
            <a:schemeClr val="bg1"/>
          </a:solidFill>
        </p:spPr>
        <p:txBody>
          <a:bodyPr wrap="square" lIns="0" tIns="0" rIns="0" bIns="0" rtlCol="0">
            <a:spAutoFit/>
          </a:bodyPr>
          <a:lstStyle/>
          <a:p>
            <a:r>
              <a:rPr lang="en-US" altLang="zh-TW" sz="2400" dirty="0" smtClean="0"/>
              <a:t>x</a:t>
            </a:r>
            <a:r>
              <a:rPr lang="en-US" altLang="zh-TW" sz="2400" baseline="-25000" dirty="0" smtClean="0"/>
              <a:t>n</a:t>
            </a:r>
            <a:endParaRPr lang="zh-TW" altLang="en-US" sz="2400" baseline="-25000" dirty="0"/>
          </a:p>
        </p:txBody>
      </p:sp>
      <p:sp>
        <p:nvSpPr>
          <p:cNvPr id="17" name="文字方塊 16"/>
          <p:cNvSpPr txBox="1"/>
          <p:nvPr/>
        </p:nvSpPr>
        <p:spPr>
          <a:xfrm>
            <a:off x="2029836" y="1925133"/>
            <a:ext cx="572753" cy="369332"/>
          </a:xfrm>
          <a:prstGeom prst="rect">
            <a:avLst/>
          </a:prstGeom>
          <a:solidFill>
            <a:schemeClr val="bg1"/>
          </a:solidFill>
        </p:spPr>
        <p:txBody>
          <a:bodyPr wrap="square" lIns="0" tIns="0" rIns="0" bIns="0" rtlCol="0">
            <a:spAutoFit/>
          </a:bodyPr>
          <a:lstStyle/>
          <a:p>
            <a:r>
              <a:rPr lang="en-US" altLang="zh-TW" sz="2400" dirty="0" smtClean="0">
                <a:solidFill>
                  <a:srgbClr val="0000FF"/>
                </a:solidFill>
              </a:rPr>
              <a:t>=w</a:t>
            </a:r>
            <a:r>
              <a:rPr lang="en-US" altLang="zh-TW" sz="2400" baseline="-25000" dirty="0" smtClean="0">
                <a:solidFill>
                  <a:srgbClr val="0000FF"/>
                </a:solidFill>
              </a:rPr>
              <a:t>0j </a:t>
            </a:r>
            <a:r>
              <a:rPr lang="en-US" altLang="zh-TW" sz="2400" baseline="-25000" dirty="0" smtClean="0"/>
              <a:t>   </a:t>
            </a:r>
            <a:endParaRPr lang="zh-TW" altLang="en-US" sz="2400" baseline="-25000" dirty="0"/>
          </a:p>
        </p:txBody>
      </p:sp>
      <p:pic>
        <p:nvPicPr>
          <p:cNvPr id="6146" name="Picture 2" descr="「unit step function F」的圖片搜尋結果"/>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4073" t="3743" r="2793" b="8136"/>
          <a:stretch/>
        </p:blipFill>
        <p:spPr bwMode="auto">
          <a:xfrm>
            <a:off x="5678565" y="2226265"/>
            <a:ext cx="1783860" cy="1224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Nonlinear Activation Function</a:t>
            </a:r>
            <a:endParaRPr lang="zh-TW" altLang="en-US" dirty="0"/>
          </a:p>
        </p:txBody>
      </p:sp>
      <p:pic>
        <p:nvPicPr>
          <p:cNvPr id="4" name="圖片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60519" y="1204957"/>
            <a:ext cx="4899473" cy="4376352"/>
          </a:xfrm>
          <a:prstGeom prst="rect">
            <a:avLst/>
          </a:prstGeom>
        </p:spPr>
      </p:pic>
      <p:pic>
        <p:nvPicPr>
          <p:cNvPr id="5" name="圖片 4"/>
          <p:cNvPicPr>
            <a:picLocks noChangeAspect="1"/>
          </p:cNvPicPr>
          <p:nvPr/>
        </p:nvPicPr>
        <p:blipFill>
          <a:blip r:embed="rId5"/>
          <a:stretch>
            <a:fillRect/>
          </a:stretch>
        </p:blipFill>
        <p:spPr>
          <a:xfrm>
            <a:off x="133957" y="3324540"/>
            <a:ext cx="5279446" cy="2868360"/>
          </a:xfrm>
          <a:prstGeom prst="rect">
            <a:avLst/>
          </a:prstGeom>
        </p:spPr>
      </p:pic>
      <p:sp>
        <p:nvSpPr>
          <p:cNvPr id="7" name="矩形 6"/>
          <p:cNvSpPr/>
          <p:nvPr/>
        </p:nvSpPr>
        <p:spPr>
          <a:xfrm>
            <a:off x="476165" y="6565093"/>
            <a:ext cx="7696200" cy="261610"/>
          </a:xfrm>
          <a:prstGeom prst="rect">
            <a:avLst/>
          </a:prstGeom>
        </p:spPr>
        <p:txBody>
          <a:bodyPr wrap="square">
            <a:spAutoFit/>
          </a:bodyPr>
          <a:lstStyle/>
          <a:p>
            <a:r>
              <a:rPr lang="en-US" altLang="zh-TW" sz="1100" dirty="0">
                <a:solidFill>
                  <a:srgbClr val="CE93D8"/>
                </a:solidFill>
              </a:rPr>
              <a:t>Source:  https://</a:t>
            </a:r>
            <a:r>
              <a:rPr lang="en-US" altLang="zh-TW" sz="1100" dirty="0" smtClean="0">
                <a:solidFill>
                  <a:srgbClr val="CE93D8"/>
                </a:solidFill>
              </a:rPr>
              <a:t>www.slideshare.net/GauravMittal68/convolutional-neural-networks-cnn</a:t>
            </a:r>
            <a:endParaRPr lang="en-US" altLang="zh-TW" sz="1100" dirty="0" smtClean="0">
              <a:solidFill>
                <a:srgbClr val="CE93D8"/>
              </a:solidFill>
              <a:hlinkClick r:id="rId6"/>
            </a:endParaRPr>
          </a:p>
        </p:txBody>
      </p:sp>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11</a:t>
            </a:fld>
            <a:endParaRPr lang="zh-TW"/>
          </a:p>
        </p:txBody>
      </p:sp>
    </p:spTree>
    <p:extLst>
      <p:ext uri="{BB962C8B-B14F-4D97-AF65-F5344CB8AC3E}">
        <p14:creationId xmlns:p14="http://schemas.microsoft.com/office/powerpoint/2010/main" val="222143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US" altLang="zh-TW" sz="3600" b="1" i="0" u="none" strike="noStrike" cap="none" dirty="0" smtClean="0">
                <a:solidFill>
                  <a:schemeClr val="accent1"/>
                </a:solidFill>
                <a:latin typeface="+mj-lt"/>
                <a:ea typeface="PT Sans Narrow"/>
                <a:cs typeface="PT Sans Narrow"/>
                <a:sym typeface="PT Sans Narrow"/>
              </a:rPr>
              <a:t>Artificial Neural Network (ANN)</a:t>
            </a:r>
            <a:endParaRPr lang="zh-TW" sz="3600" b="1" i="0" u="none" strike="noStrike" cap="none" dirty="0">
              <a:solidFill>
                <a:schemeClr val="accent1"/>
              </a:solidFill>
              <a:latin typeface="+mj-lt"/>
              <a:ea typeface="PT Sans Narrow"/>
              <a:cs typeface="PT Sans Narrow"/>
              <a:sym typeface="PT Sans Narrow"/>
            </a:endParaRPr>
          </a:p>
        </p:txBody>
      </p:sp>
      <p:sp>
        <p:nvSpPr>
          <p:cNvPr id="596" name="Shape 596"/>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endParaRPr sz="1800" b="0" i="0" u="none" strike="noStrike" cap="none" dirty="0">
              <a:solidFill>
                <a:srgbClr val="3333FF"/>
              </a:solidFill>
              <a:latin typeface="Open Sans"/>
              <a:ea typeface="Open Sans"/>
              <a:cs typeface="Open Sans"/>
              <a:sym typeface="Open Sans"/>
            </a:endParaRPr>
          </a:p>
        </p:txBody>
      </p:sp>
      <p:pic>
        <p:nvPicPr>
          <p:cNvPr id="1028" name="Picture 4" descr="Artificial Intelligence Neural Network Nod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243140"/>
            <a:ext cx="7860665" cy="514218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76165" y="6565093"/>
            <a:ext cx="7696200" cy="261610"/>
          </a:xfrm>
          <a:prstGeom prst="rect">
            <a:avLst/>
          </a:prstGeom>
        </p:spPr>
        <p:txBody>
          <a:bodyPr wrap="square">
            <a:spAutoFit/>
          </a:bodyPr>
          <a:lstStyle/>
          <a:p>
            <a:r>
              <a:rPr lang="en-US" altLang="zh-TW" sz="1100" dirty="0">
                <a:solidFill>
                  <a:srgbClr val="CE93D8"/>
                </a:solidFill>
              </a:rPr>
              <a:t>Source:  http://</a:t>
            </a:r>
            <a:r>
              <a:rPr lang="en-US" altLang="zh-TW" sz="1100" dirty="0" smtClean="0">
                <a:solidFill>
                  <a:srgbClr val="CE93D8"/>
                </a:solidFill>
              </a:rPr>
              <a:t>futurehumanevolution.com/artificial-intelligence-future-human-evolution/artificial-neural-networks</a:t>
            </a:r>
            <a:endParaRPr lang="en-US" altLang="zh-TW" sz="1100" dirty="0" smtClean="0">
              <a:solidFill>
                <a:srgbClr val="CE93D8"/>
              </a:solidFill>
              <a:hlinkClick r:id="rId4"/>
            </a:endParaRPr>
          </a:p>
        </p:txBody>
      </p:sp>
    </p:spTree>
    <p:extLst>
      <p:ext uri="{BB962C8B-B14F-4D97-AF65-F5344CB8AC3E}">
        <p14:creationId xmlns:p14="http://schemas.microsoft.com/office/powerpoint/2010/main" val="27402451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US" altLang="zh-TW" sz="3600" b="1" i="0" u="none" strike="noStrike" cap="none" dirty="0" smtClean="0">
                <a:solidFill>
                  <a:schemeClr val="accent1"/>
                </a:solidFill>
                <a:latin typeface="+mj-lt"/>
                <a:ea typeface="PT Sans Narrow"/>
                <a:cs typeface="PT Sans Narrow"/>
                <a:sym typeface="PT Sans Narrow"/>
              </a:rPr>
              <a:t>Deep Neural Network (DNN)</a:t>
            </a:r>
            <a:endParaRPr lang="zh-TW" sz="3600" b="1" i="0" u="none" strike="noStrike" cap="none" dirty="0">
              <a:solidFill>
                <a:schemeClr val="accent1"/>
              </a:solidFill>
              <a:latin typeface="+mj-lt"/>
              <a:ea typeface="PT Sans Narrow"/>
              <a:cs typeface="PT Sans Narrow"/>
              <a:sym typeface="PT Sans Narrow"/>
            </a:endParaRPr>
          </a:p>
        </p:txBody>
      </p:sp>
      <p:sp>
        <p:nvSpPr>
          <p:cNvPr id="596" name="Shape 596"/>
          <p:cNvSpPr txBox="1">
            <a:spLocks noGrp="1"/>
          </p:cNvSpPr>
          <p:nvPr>
            <p:ph type="body" idx="1"/>
          </p:nvPr>
        </p:nvSpPr>
        <p:spPr>
          <a:xfrm>
            <a:off x="603715" y="4768337"/>
            <a:ext cx="8520600" cy="45552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endParaRPr sz="1800" b="0" i="0" u="none" strike="noStrike" cap="none" dirty="0">
              <a:solidFill>
                <a:srgbClr val="3333FF"/>
              </a:solidFill>
              <a:latin typeface="Open Sans"/>
              <a:ea typeface="Open Sans"/>
              <a:cs typeface="Open Sans"/>
              <a:sym typeface="Open Sans"/>
            </a:endParaRPr>
          </a:p>
        </p:txBody>
      </p:sp>
      <p:sp>
        <p:nvSpPr>
          <p:cNvPr id="8" name="矩形 7"/>
          <p:cNvSpPr/>
          <p:nvPr/>
        </p:nvSpPr>
        <p:spPr>
          <a:xfrm>
            <a:off x="476165" y="6565093"/>
            <a:ext cx="7696200" cy="261610"/>
          </a:xfrm>
          <a:prstGeom prst="rect">
            <a:avLst/>
          </a:prstGeom>
        </p:spPr>
        <p:txBody>
          <a:bodyPr wrap="square">
            <a:spAutoFit/>
          </a:bodyPr>
          <a:lstStyle/>
          <a:p>
            <a:r>
              <a:rPr lang="en-US" altLang="zh-TW" sz="1100" dirty="0">
                <a:solidFill>
                  <a:srgbClr val="CE93D8"/>
                </a:solidFill>
              </a:rPr>
              <a:t>Source:http://speech.ee.ntu.edu.tw/~tlkagk/courses/ML_2017/Lecture/DL.pptx</a:t>
            </a:r>
            <a:endParaRPr lang="en-US" altLang="zh-TW" sz="1100" dirty="0" smtClean="0">
              <a:solidFill>
                <a:srgbClr val="CE93D8"/>
              </a:solidFill>
              <a:hlinkClick r:id="rId3"/>
            </a:endParaRPr>
          </a:p>
        </p:txBody>
      </p:sp>
      <p:pic>
        <p:nvPicPr>
          <p:cNvPr id="2052" name="Picture 4" descr="https://lh4.googleusercontent.com/Jf9-4GyI_w9p3MqNyYoaQsQvjFlfL8EnMQ10m7lmirxuPO1C7CUlRpWzgr1sdiWtpU5OR2g7QXhi7L8L_F-L_2Q4YTu-ME7rSTT-C1BOWJ45Xhz3wgb3Bx8zNZLwJj5ApurebxQ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164" y="1219200"/>
            <a:ext cx="8344240" cy="534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7473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81886"/>
            <a:ext cx="9143999" cy="763500"/>
          </a:xfrm>
        </p:spPr>
        <p:txBody>
          <a:bodyPr/>
          <a:lstStyle/>
          <a:p>
            <a:r>
              <a:rPr lang="en-US" altLang="zh-TW" sz="3200" dirty="0" smtClean="0"/>
              <a:t>Error Backpropagation Learning Rule</a:t>
            </a:r>
            <a:endParaRPr lang="zh-TW" altLang="en-US" sz="3200" dirty="0"/>
          </a:p>
        </p:txBody>
      </p:sp>
      <p:sp>
        <p:nvSpPr>
          <p:cNvPr id="8" name="矩形 7"/>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http://galaxy.agh.edu.pl/~vlsi/AI/backp_t_en/backprop.html</a:t>
            </a:r>
            <a:endParaRPr lang="zh-TW" altLang="en-US" sz="1200" dirty="0">
              <a:solidFill>
                <a:srgbClr val="CE93D8"/>
              </a:solidFill>
            </a:endParaRPr>
          </a:p>
        </p:txBody>
      </p:sp>
      <p:pic>
        <p:nvPicPr>
          <p:cNvPr id="6146" name="Picture 2" descr="http://galaxy.agh.edu.pl/~vlsi/AI/backp_t_en/backprop_files/img0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4" y="1977451"/>
            <a:ext cx="8159109" cy="3526270"/>
          </a:xfrm>
          <a:prstGeom prst="rect">
            <a:avLst/>
          </a:prstGeom>
          <a:noFill/>
          <a:extLst>
            <a:ext uri="{909E8E84-426E-40DD-AFC4-6F175D3DCCD1}">
              <a14:hiddenFill xmlns:a14="http://schemas.microsoft.com/office/drawing/2010/main">
                <a:solidFill>
                  <a:srgbClr val="FFFFFF"/>
                </a:solidFill>
              </a14:hiddenFill>
            </a:ext>
          </a:extLst>
        </p:spPr>
      </p:pic>
      <p:sp>
        <p:nvSpPr>
          <p:cNvPr id="5" name="投影片編號版面配置區 4"/>
          <p:cNvSpPr>
            <a:spLocks noGrp="1"/>
          </p:cNvSpPr>
          <p:nvPr>
            <p:ph type="sldNum" idx="12"/>
          </p:nvPr>
        </p:nvSpPr>
        <p:spPr/>
        <p:txBody>
          <a:bodyPr/>
          <a:lstStyle/>
          <a:p>
            <a:pPr lvl="0">
              <a:spcBef>
                <a:spcPts val="0"/>
              </a:spcBef>
              <a:buNone/>
            </a:pPr>
            <a:fld id="{00000000-1234-1234-1234-123412341234}" type="slidenum">
              <a:rPr lang="en-US" altLang="zh-TW" smtClean="0"/>
              <a:t>14</a:t>
            </a:fld>
            <a:endParaRPr lang="zh-TW"/>
          </a:p>
        </p:txBody>
      </p:sp>
    </p:spTree>
    <p:extLst>
      <p:ext uri="{BB962C8B-B14F-4D97-AF65-F5344CB8AC3E}">
        <p14:creationId xmlns:p14="http://schemas.microsoft.com/office/powerpoint/2010/main" val="167678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81886"/>
            <a:ext cx="9143999" cy="763500"/>
          </a:xfrm>
        </p:spPr>
        <p:txBody>
          <a:bodyPr/>
          <a:lstStyle/>
          <a:p>
            <a:r>
              <a:rPr lang="en-US" altLang="zh-TW" sz="3200" dirty="0" smtClean="0"/>
              <a:t>The Cost Function of Errors Is </a:t>
            </a:r>
            <a:r>
              <a:rPr lang="en-US" altLang="zh-TW" sz="3200" dirty="0"/>
              <a:t>Decreased by Gradient </a:t>
            </a:r>
            <a:r>
              <a:rPr lang="en-US" altLang="zh-TW" sz="3200" dirty="0" smtClean="0"/>
              <a:t>Descent</a:t>
            </a:r>
            <a:endParaRPr lang="zh-TW" altLang="en-US" sz="3200" dirty="0"/>
          </a:p>
        </p:txBody>
      </p:sp>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15</a:t>
            </a:fld>
            <a:endParaRPr lang="zh-TW"/>
          </a:p>
        </p:txBody>
      </p:sp>
      <p:sp>
        <p:nvSpPr>
          <p:cNvPr id="8" name="矩形 7"/>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a:t>
            </a:r>
            <a:r>
              <a:rPr lang="en-US" altLang="zh-TW" sz="1200" dirty="0" smtClean="0">
                <a:solidFill>
                  <a:srgbClr val="CE93D8"/>
                </a:solidFill>
              </a:rPr>
              <a:t>Andrew Ng, CS229 Lecture Notes</a:t>
            </a:r>
            <a:r>
              <a:rPr lang="en-US" altLang="zh-TW" sz="1200" dirty="0">
                <a:solidFill>
                  <a:srgbClr val="CE93D8"/>
                </a:solidFill>
              </a:rPr>
              <a:t>, http://</a:t>
            </a:r>
            <a:r>
              <a:rPr lang="en-US" altLang="zh-TW" sz="1200" dirty="0" smtClean="0">
                <a:solidFill>
                  <a:srgbClr val="CE93D8"/>
                </a:solidFill>
              </a:rPr>
              <a:t>cs229.stanford.edu/notes/cs229-notes1.pdf</a:t>
            </a:r>
            <a:endParaRPr lang="zh-TW" altLang="en-US" sz="1200" dirty="0">
              <a:solidFill>
                <a:srgbClr val="CE93D8"/>
              </a:solidFill>
            </a:endParaRPr>
          </a:p>
        </p:txBody>
      </p:sp>
      <p:pic>
        <p:nvPicPr>
          <p:cNvPr id="7" name="圖片 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1262061" y="1326565"/>
            <a:ext cx="6619875" cy="5191125"/>
          </a:xfrm>
          <a:prstGeom prst="rect">
            <a:avLst/>
          </a:prstGeom>
        </p:spPr>
      </p:pic>
    </p:spTree>
    <p:extLst>
      <p:ext uri="{BB962C8B-B14F-4D97-AF65-F5344CB8AC3E}">
        <p14:creationId xmlns:p14="http://schemas.microsoft.com/office/powerpoint/2010/main" val="118608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Deep Learning (DL: Machine Learning Using DNN)</a:t>
            </a:r>
            <a:endParaRPr lang="zh-TW" altLang="en-US" dirty="0"/>
          </a:p>
        </p:txBody>
      </p:sp>
      <p:pic>
        <p:nvPicPr>
          <p:cNvPr id="3074" name="Picture 2" descr="https://lh5.googleusercontent.com/FQ7Q8-qJKhHsIriA3ednN2obddow19r5_9df1qALqm-Q0Yly94mI824axI4hZpbDpJ90gS179AkqcIXnkPH6pYD6Az-8AHrdLH_il8kbIY3aWYKMR65zaZUHl3YGKq-Qon8ghL4N"/>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7053" y="2289902"/>
            <a:ext cx="8162867" cy="424036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27169" y="3067595"/>
            <a:ext cx="947057" cy="461665"/>
          </a:xfrm>
          <a:prstGeom prst="rect">
            <a:avLst/>
          </a:prstGeom>
          <a:solidFill>
            <a:schemeClr val="bg1"/>
          </a:solidFill>
        </p:spPr>
        <p:txBody>
          <a:bodyPr wrap="square" lIns="0" rIns="0" rtlCol="0">
            <a:spAutoFit/>
          </a:bodyPr>
          <a:lstStyle/>
          <a:p>
            <a:r>
              <a:rPr lang="en-US" altLang="zh-TW" sz="2400" dirty="0" smtClean="0"/>
              <a:t>ML</a:t>
            </a:r>
            <a:r>
              <a:rPr lang="en-US" altLang="zh-TW" sz="2400" baseline="-25000" dirty="0" smtClean="0"/>
              <a:t>DNN</a:t>
            </a:r>
            <a:endParaRPr lang="zh-TW" altLang="en-US" sz="2400" baseline="-25000" dirty="0"/>
          </a:p>
        </p:txBody>
      </p:sp>
      <p:sp>
        <p:nvSpPr>
          <p:cNvPr id="8" name="矩形 7"/>
          <p:cNvSpPr/>
          <p:nvPr/>
        </p:nvSpPr>
        <p:spPr>
          <a:xfrm>
            <a:off x="133710" y="6515110"/>
            <a:ext cx="8473440" cy="261610"/>
          </a:xfrm>
          <a:prstGeom prst="rect">
            <a:avLst/>
          </a:prstGeom>
        </p:spPr>
        <p:txBody>
          <a:bodyPr wrap="square">
            <a:spAutoFit/>
          </a:bodyPr>
          <a:lstStyle/>
          <a:p>
            <a:r>
              <a:rPr lang="en-US" altLang="zh-TW" sz="1100" dirty="0" smtClean="0">
                <a:solidFill>
                  <a:srgbClr val="CE93D8"/>
                </a:solidFill>
              </a:rPr>
              <a:t>Adapted from: </a:t>
            </a:r>
            <a:r>
              <a:rPr lang="en-US" altLang="zh-TW" sz="1100" dirty="0">
                <a:solidFill>
                  <a:srgbClr val="CE93D8"/>
                </a:solidFill>
              </a:rPr>
              <a:t>https://www.slideshare.net/tw_dsconf/ss-62245351?from_action=save</a:t>
            </a:r>
            <a:endParaRPr lang="zh-TW" altLang="en-US" sz="1100" dirty="0">
              <a:solidFill>
                <a:srgbClr val="CE93D8"/>
              </a:solidFill>
            </a:endParaRPr>
          </a:p>
        </p:txBody>
      </p:sp>
      <p:sp>
        <p:nvSpPr>
          <p:cNvPr id="9" name="文字方塊 8"/>
          <p:cNvSpPr txBox="1"/>
          <p:nvPr/>
        </p:nvSpPr>
        <p:spPr>
          <a:xfrm>
            <a:off x="1448529" y="4286795"/>
            <a:ext cx="947057" cy="461665"/>
          </a:xfrm>
          <a:prstGeom prst="rect">
            <a:avLst/>
          </a:prstGeom>
          <a:solidFill>
            <a:schemeClr val="bg1"/>
          </a:solidFill>
        </p:spPr>
        <p:txBody>
          <a:bodyPr wrap="square" lIns="0" rIns="0" rtlCol="0">
            <a:spAutoFit/>
          </a:bodyPr>
          <a:lstStyle/>
          <a:p>
            <a:r>
              <a:rPr lang="en-US" altLang="zh-TW" sz="2400" dirty="0" smtClean="0"/>
              <a:t>ML</a:t>
            </a:r>
            <a:r>
              <a:rPr lang="en-US" altLang="zh-TW" sz="2400" baseline="-25000" dirty="0" smtClean="0"/>
              <a:t>DNN</a:t>
            </a:r>
            <a:endParaRPr lang="zh-TW" altLang="en-US" sz="2400" baseline="-25000" dirty="0"/>
          </a:p>
        </p:txBody>
      </p:sp>
      <p:sp>
        <p:nvSpPr>
          <p:cNvPr id="10" name="文字方塊 9"/>
          <p:cNvSpPr txBox="1"/>
          <p:nvPr/>
        </p:nvSpPr>
        <p:spPr>
          <a:xfrm>
            <a:off x="1497155" y="5749835"/>
            <a:ext cx="947057" cy="461665"/>
          </a:xfrm>
          <a:prstGeom prst="rect">
            <a:avLst/>
          </a:prstGeom>
          <a:solidFill>
            <a:schemeClr val="bg1"/>
          </a:solidFill>
        </p:spPr>
        <p:txBody>
          <a:bodyPr wrap="square" lIns="0" rIns="0" rtlCol="0">
            <a:spAutoFit/>
          </a:bodyPr>
          <a:lstStyle/>
          <a:p>
            <a:r>
              <a:rPr lang="en-US" altLang="zh-TW" sz="2400" dirty="0" smtClean="0"/>
              <a:t>ML</a:t>
            </a:r>
            <a:r>
              <a:rPr lang="en-US" altLang="zh-TW" sz="2400" baseline="-25000" dirty="0" smtClean="0"/>
              <a:t>DNN</a:t>
            </a:r>
            <a:endParaRPr lang="zh-TW" altLang="en-US" sz="2400" baseline="-25000" dirty="0"/>
          </a:p>
        </p:txBody>
      </p:sp>
      <p:sp>
        <p:nvSpPr>
          <p:cNvPr id="11" name="文字方塊 10"/>
          <p:cNvSpPr txBox="1"/>
          <p:nvPr/>
        </p:nvSpPr>
        <p:spPr>
          <a:xfrm>
            <a:off x="210829" y="1240848"/>
            <a:ext cx="7627611" cy="1107996"/>
          </a:xfrm>
          <a:prstGeom prst="rect">
            <a:avLst/>
          </a:prstGeom>
          <a:solidFill>
            <a:schemeClr val="bg1"/>
          </a:solidFill>
        </p:spPr>
        <p:txBody>
          <a:bodyPr wrap="square" lIns="0" rIns="0" rtlCol="0">
            <a:spAutoFit/>
          </a:bodyPr>
          <a:lstStyle/>
          <a:p>
            <a:pPr marL="342900" indent="-342900">
              <a:spcAft>
                <a:spcPts val="1200"/>
              </a:spcAft>
              <a:buSzPct val="50000"/>
              <a:buFont typeface="Wingdings" panose="05000000000000000000" pitchFamily="2" charset="2"/>
              <a:buChar char="l"/>
            </a:pPr>
            <a:r>
              <a:rPr lang="en-US" altLang="zh-TW" sz="2400" dirty="0" smtClean="0"/>
              <a:t>Regression</a:t>
            </a:r>
          </a:p>
          <a:p>
            <a:r>
              <a:rPr lang="zh-TW" altLang="en-US" sz="2400" dirty="0" smtClean="0"/>
              <a:t>      </a:t>
            </a:r>
            <a:r>
              <a:rPr lang="en-US" altLang="zh-TW" sz="2400" dirty="0" smtClean="0"/>
              <a:t>ML</a:t>
            </a:r>
            <a:r>
              <a:rPr lang="en-US" altLang="zh-TW" sz="2400" baseline="-25000" dirty="0" smtClean="0"/>
              <a:t>DNN</a:t>
            </a:r>
            <a:r>
              <a:rPr lang="zh-TW" altLang="en-US" sz="2400" baseline="-25000" dirty="0" smtClean="0"/>
              <a:t> </a:t>
            </a:r>
            <a:r>
              <a:rPr lang="en-US" altLang="zh-TW" sz="3200" dirty="0" smtClean="0">
                <a:latin typeface="Times New Roman" panose="02020603050405020304" pitchFamily="18" charset="0"/>
                <a:cs typeface="Times New Roman" panose="02020603050405020304" pitchFamily="18" charset="0"/>
              </a:rPr>
              <a:t>(</a:t>
            </a:r>
            <a:r>
              <a:rPr lang="en-US" altLang="zh-TW" sz="2400" dirty="0" smtClean="0"/>
              <a:t>x</a:t>
            </a:r>
            <a:r>
              <a:rPr lang="en-US" altLang="zh-TW" sz="2400" baseline="-25000" dirty="0" smtClean="0"/>
              <a:t>1</a:t>
            </a:r>
            <a:r>
              <a:rPr lang="en-US" altLang="zh-TW" sz="2400" dirty="0" smtClean="0"/>
              <a:t>, x</a:t>
            </a:r>
            <a:r>
              <a:rPr lang="en-US" altLang="zh-TW" sz="2400" baseline="-25000" dirty="0" smtClean="0"/>
              <a:t>2</a:t>
            </a:r>
            <a:r>
              <a:rPr lang="en-US" altLang="zh-TW" sz="2400" dirty="0" smtClean="0"/>
              <a:t>, …., x</a:t>
            </a:r>
            <a:r>
              <a:rPr lang="en-US" altLang="zh-TW" sz="2400" baseline="-25000" dirty="0" smtClean="0"/>
              <a:t>n</a:t>
            </a:r>
            <a:r>
              <a:rPr lang="en-US" altLang="zh-TW" sz="3200" dirty="0" smtClean="0">
                <a:latin typeface="Times New Roman" panose="02020603050405020304" pitchFamily="18" charset="0"/>
                <a:cs typeface="Times New Roman" panose="02020603050405020304" pitchFamily="18" charset="0"/>
              </a:rPr>
              <a:t>)</a:t>
            </a:r>
            <a:r>
              <a:rPr lang="en-US" altLang="zh-TW" sz="2400" dirty="0" smtClean="0"/>
              <a:t> = </a:t>
            </a:r>
            <a:r>
              <a:rPr lang="en-US" altLang="zh-TW" sz="3200" dirty="0" smtClean="0">
                <a:latin typeface="Times New Roman" panose="02020603050405020304" pitchFamily="18" charset="0"/>
                <a:cs typeface="Times New Roman" panose="02020603050405020304" pitchFamily="18" charset="0"/>
              </a:rPr>
              <a:t>(</a:t>
            </a:r>
            <a:r>
              <a:rPr lang="en-US" altLang="zh-TW" sz="2400" dirty="0" smtClean="0"/>
              <a:t>y</a:t>
            </a:r>
            <a:r>
              <a:rPr lang="en-US" altLang="zh-TW" sz="2400" baseline="-25000" dirty="0" smtClean="0"/>
              <a:t>1</a:t>
            </a:r>
            <a:r>
              <a:rPr lang="en-US" altLang="zh-TW" sz="2400" dirty="0"/>
              <a:t>, </a:t>
            </a:r>
            <a:r>
              <a:rPr lang="en-US" altLang="zh-TW" sz="2400" dirty="0" smtClean="0"/>
              <a:t>y</a:t>
            </a:r>
            <a:r>
              <a:rPr lang="en-US" altLang="zh-TW" sz="2400" baseline="-25000" dirty="0" smtClean="0"/>
              <a:t>2</a:t>
            </a:r>
            <a:r>
              <a:rPr lang="en-US" altLang="zh-TW" sz="2400" dirty="0"/>
              <a:t>, …., </a:t>
            </a:r>
            <a:r>
              <a:rPr lang="en-US" altLang="zh-TW" sz="2400" dirty="0" smtClean="0"/>
              <a:t>y</a:t>
            </a:r>
            <a:r>
              <a:rPr lang="en-US" altLang="zh-TW" sz="2400" baseline="-25000" dirty="0" smtClean="0"/>
              <a:t>m</a:t>
            </a:r>
            <a:r>
              <a:rPr lang="en-US" altLang="zh-TW" sz="3200" dirty="0" smtClean="0">
                <a:latin typeface="Times New Roman" panose="02020603050405020304" pitchFamily="18" charset="0"/>
                <a:cs typeface="Times New Roman" panose="02020603050405020304" pitchFamily="18" charset="0"/>
              </a:rPr>
              <a:t>)</a:t>
            </a:r>
            <a:r>
              <a:rPr lang="en-US" altLang="zh-TW" sz="2400" dirty="0" smtClean="0"/>
              <a:t> </a:t>
            </a:r>
            <a:endParaRPr lang="zh-TW" altLang="en-US" sz="2400" baseline="-25000" dirty="0"/>
          </a:p>
        </p:txBody>
      </p:sp>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16</a:t>
            </a:fld>
            <a:endParaRPr lang="zh-TW"/>
          </a:p>
        </p:txBody>
      </p:sp>
    </p:spTree>
    <p:extLst>
      <p:ext uri="{BB962C8B-B14F-4D97-AF65-F5344CB8AC3E}">
        <p14:creationId xmlns:p14="http://schemas.microsoft.com/office/powerpoint/2010/main" val="3977014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69439" y="64976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http://speech.ee.ntu.edu.tw/~tlkagk/courses/ML_2017/Lecture/DL.pptx</a:t>
            </a:r>
            <a:endParaRPr lang="zh-TW" altLang="en-US" sz="1200" dirty="0">
              <a:solidFill>
                <a:srgbClr val="CE93D8"/>
              </a:solidFill>
            </a:endParaRPr>
          </a:p>
        </p:txBody>
      </p:sp>
      <p:pic>
        <p:nvPicPr>
          <p:cNvPr id="54" name="圖片 53"/>
          <p:cNvPicPr>
            <a:picLocks noChangeAspect="1"/>
          </p:cNvPicPr>
          <p:nvPr/>
        </p:nvPicPr>
        <p:blipFill>
          <a:blip r:embed="rId3"/>
          <a:stretch>
            <a:fillRect/>
          </a:stretch>
        </p:blipFill>
        <p:spPr>
          <a:xfrm rot="5400000">
            <a:off x="4594248" y="2330076"/>
            <a:ext cx="5940000" cy="1435649"/>
          </a:xfrm>
          <a:prstGeom prst="rect">
            <a:avLst/>
          </a:prstGeom>
        </p:spPr>
      </p:pic>
      <p:pic>
        <p:nvPicPr>
          <p:cNvPr id="58" name="圖片 57"/>
          <p:cNvPicPr>
            <a:picLocks noChangeAspect="1"/>
          </p:cNvPicPr>
          <p:nvPr/>
        </p:nvPicPr>
        <p:blipFill>
          <a:blip r:embed="rId4"/>
          <a:stretch>
            <a:fillRect/>
          </a:stretch>
        </p:blipFill>
        <p:spPr>
          <a:xfrm rot="16200000">
            <a:off x="1278868" y="4448853"/>
            <a:ext cx="2160000" cy="711056"/>
          </a:xfrm>
          <a:prstGeom prst="rect">
            <a:avLst/>
          </a:prstGeom>
        </p:spPr>
      </p:pic>
      <p:pic>
        <p:nvPicPr>
          <p:cNvPr id="59" name="圖片 58"/>
          <p:cNvPicPr>
            <a:picLocks noChangeAspect="1"/>
          </p:cNvPicPr>
          <p:nvPr/>
        </p:nvPicPr>
        <p:blipFill>
          <a:blip r:embed="rId5"/>
          <a:stretch>
            <a:fillRect/>
          </a:stretch>
        </p:blipFill>
        <p:spPr>
          <a:xfrm flipV="1">
            <a:off x="4306404" y="938283"/>
            <a:ext cx="951870" cy="5130000"/>
          </a:xfrm>
          <a:prstGeom prst="rect">
            <a:avLst/>
          </a:prstGeom>
        </p:spPr>
      </p:pic>
      <p:sp>
        <p:nvSpPr>
          <p:cNvPr id="60" name="文字方塊 59"/>
          <p:cNvSpPr txBox="1"/>
          <p:nvPr/>
        </p:nvSpPr>
        <p:spPr>
          <a:xfrm>
            <a:off x="1755624" y="3030692"/>
            <a:ext cx="121543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8 layers</a:t>
            </a:r>
            <a:endParaRPr lang="zh-TW" altLang="en-US" sz="2000" dirty="0"/>
          </a:p>
        </p:txBody>
      </p:sp>
      <p:sp>
        <p:nvSpPr>
          <p:cNvPr id="61" name="文字方塊 60"/>
          <p:cNvSpPr txBox="1"/>
          <p:nvPr/>
        </p:nvSpPr>
        <p:spPr>
          <a:xfrm>
            <a:off x="4687314" y="1852630"/>
            <a:ext cx="1416156"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19 layers</a:t>
            </a:r>
            <a:endParaRPr lang="zh-TW" altLang="en-US" sz="2000" dirty="0"/>
          </a:p>
        </p:txBody>
      </p:sp>
      <p:sp>
        <p:nvSpPr>
          <p:cNvPr id="62" name="文字方塊 61"/>
          <p:cNvSpPr txBox="1"/>
          <p:nvPr/>
        </p:nvSpPr>
        <p:spPr>
          <a:xfrm>
            <a:off x="7727844" y="738228"/>
            <a:ext cx="1416156"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22 layers</a:t>
            </a:r>
            <a:endParaRPr lang="zh-TW" altLang="en-US" sz="2000" dirty="0"/>
          </a:p>
        </p:txBody>
      </p:sp>
      <p:sp>
        <p:nvSpPr>
          <p:cNvPr id="63" name="文字方塊 62"/>
          <p:cNvSpPr txBox="1"/>
          <p:nvPr/>
        </p:nvSpPr>
        <p:spPr>
          <a:xfrm>
            <a:off x="1045948" y="5926986"/>
            <a:ext cx="2464174" cy="461665"/>
          </a:xfrm>
          <a:prstGeom prst="rect">
            <a:avLst/>
          </a:prstGeom>
          <a:noFill/>
        </p:spPr>
        <p:txBody>
          <a:bodyPr wrap="square" rtlCol="0">
            <a:spAutoFit/>
          </a:bodyPr>
          <a:lstStyle/>
          <a:p>
            <a:pPr algn="ctr"/>
            <a:r>
              <a:rPr lang="en-US" altLang="zh-TW" sz="2400" dirty="0"/>
              <a:t>AlexNet (2012)</a:t>
            </a:r>
            <a:endParaRPr lang="zh-TW" altLang="en-US" sz="2400" dirty="0"/>
          </a:p>
        </p:txBody>
      </p:sp>
      <p:sp>
        <p:nvSpPr>
          <p:cNvPr id="64" name="文字方塊 63"/>
          <p:cNvSpPr txBox="1"/>
          <p:nvPr/>
        </p:nvSpPr>
        <p:spPr>
          <a:xfrm>
            <a:off x="3799736" y="5972926"/>
            <a:ext cx="1870262" cy="461665"/>
          </a:xfrm>
          <a:prstGeom prst="rect">
            <a:avLst/>
          </a:prstGeom>
          <a:noFill/>
        </p:spPr>
        <p:txBody>
          <a:bodyPr wrap="square" rtlCol="0">
            <a:spAutoFit/>
          </a:bodyPr>
          <a:lstStyle/>
          <a:p>
            <a:pPr algn="ctr"/>
            <a:r>
              <a:rPr lang="en-US" altLang="zh-TW" sz="2400" dirty="0"/>
              <a:t>VGG (2014)</a:t>
            </a:r>
            <a:endParaRPr lang="zh-TW" altLang="en-US" sz="2400" dirty="0"/>
          </a:p>
        </p:txBody>
      </p:sp>
      <p:sp>
        <p:nvSpPr>
          <p:cNvPr id="65" name="文字方塊 64"/>
          <p:cNvSpPr txBox="1"/>
          <p:nvPr/>
        </p:nvSpPr>
        <p:spPr>
          <a:xfrm>
            <a:off x="6106156" y="5958600"/>
            <a:ext cx="2561594" cy="461665"/>
          </a:xfrm>
          <a:prstGeom prst="rect">
            <a:avLst/>
          </a:prstGeom>
          <a:noFill/>
        </p:spPr>
        <p:txBody>
          <a:bodyPr wrap="square" rtlCol="0">
            <a:spAutoFit/>
          </a:bodyPr>
          <a:lstStyle/>
          <a:p>
            <a:pPr algn="ctr"/>
            <a:r>
              <a:rPr lang="en-US" altLang="zh-TW" sz="2400" dirty="0"/>
              <a:t>GoogleNet (2014)</a:t>
            </a:r>
            <a:endParaRPr lang="zh-TW" altLang="en-US" sz="2400" dirty="0"/>
          </a:p>
        </p:txBody>
      </p:sp>
      <p:sp>
        <p:nvSpPr>
          <p:cNvPr id="66" name="文字方塊 65"/>
          <p:cNvSpPr txBox="1"/>
          <p:nvPr/>
        </p:nvSpPr>
        <p:spPr>
          <a:xfrm>
            <a:off x="942048" y="4284162"/>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67" name="文字方塊 66"/>
          <p:cNvSpPr txBox="1"/>
          <p:nvPr/>
        </p:nvSpPr>
        <p:spPr>
          <a:xfrm>
            <a:off x="3205633" y="3729123"/>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68" name="文字方塊 67"/>
          <p:cNvSpPr txBox="1"/>
          <p:nvPr/>
        </p:nvSpPr>
        <p:spPr>
          <a:xfrm>
            <a:off x="5679895" y="3503283"/>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71" name="文字方塊 70"/>
          <p:cNvSpPr txBox="1"/>
          <p:nvPr/>
        </p:nvSpPr>
        <p:spPr>
          <a:xfrm>
            <a:off x="70286" y="19763"/>
            <a:ext cx="7062034" cy="584775"/>
          </a:xfrm>
          <a:prstGeom prst="rect">
            <a:avLst/>
          </a:prstGeom>
          <a:noFill/>
        </p:spPr>
        <p:txBody>
          <a:bodyPr wrap="square" rtlCol="0">
            <a:spAutoFit/>
          </a:bodyPr>
          <a:lstStyle/>
          <a:p>
            <a:r>
              <a:rPr lang="en-US" altLang="zh-TW" sz="3200" u="sng" dirty="0" smtClean="0">
                <a:solidFill>
                  <a:srgbClr val="0000FF"/>
                </a:solidFill>
              </a:rPr>
              <a:t>DNN Is Getting Deeper</a:t>
            </a:r>
            <a:endParaRPr lang="zh-TW" altLang="en-US" sz="3200" u="sng" dirty="0">
              <a:solidFill>
                <a:srgbClr val="0000FF"/>
              </a:solidFill>
            </a:endParaRPr>
          </a:p>
        </p:txBody>
      </p:sp>
      <p:sp>
        <p:nvSpPr>
          <p:cNvPr id="2" name="投影片編號版面配置區 1"/>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17</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4607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700" fill="hold"/>
                                        <p:tgtEl>
                                          <p:spTgt spid="71"/>
                                        </p:tgtEl>
                                        <p:attrNameLst>
                                          <p:attrName>ppt_x</p:attrName>
                                        </p:attrNameLst>
                                      </p:cBhvr>
                                      <p:tavLst>
                                        <p:tav tm="0">
                                          <p:val>
                                            <p:strVal val="#ppt_x"/>
                                          </p:val>
                                        </p:tav>
                                        <p:tav tm="100000">
                                          <p:val>
                                            <p:strVal val="#ppt_x"/>
                                          </p:val>
                                        </p:tav>
                                      </p:tavLst>
                                    </p:anim>
                                    <p:anim calcmode="lin" valueType="num">
                                      <p:cBhvr additive="base">
                                        <p:cTn id="8" dur="7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0" grpId="0" animBg="1"/>
      <p:bldP spid="61" grpId="0" animBg="1"/>
      <p:bldP spid="62" grpId="0" animBg="1"/>
      <p:bldP spid="63" grpId="0"/>
      <p:bldP spid="64" grpId="0"/>
      <p:bldP spid="65" grpId="0"/>
      <p:bldP spid="66" grpId="0"/>
      <p:bldP spid="67" grpId="0"/>
      <p:bldP spid="68" grpId="0"/>
      <p:bldP spid="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6093729" y="36602"/>
            <a:ext cx="404167" cy="5768247"/>
          </a:xfrm>
          <a:prstGeom prst="rect">
            <a:avLst/>
          </a:prstGeom>
        </p:spPr>
      </p:pic>
      <p:pic>
        <p:nvPicPr>
          <p:cNvPr id="5" name="圖片 4"/>
          <p:cNvPicPr>
            <a:picLocks noChangeAspect="1"/>
          </p:cNvPicPr>
          <p:nvPr/>
        </p:nvPicPr>
        <p:blipFill>
          <a:blip r:embed="rId4"/>
          <a:stretch>
            <a:fillRect/>
          </a:stretch>
        </p:blipFill>
        <p:spPr>
          <a:xfrm rot="5400000">
            <a:off x="4024994" y="5117029"/>
            <a:ext cx="932400" cy="225354"/>
          </a:xfrm>
          <a:prstGeom prst="rect">
            <a:avLst/>
          </a:prstGeom>
        </p:spPr>
      </p:pic>
      <p:pic>
        <p:nvPicPr>
          <p:cNvPr id="6" name="圖片 5"/>
          <p:cNvPicPr>
            <a:picLocks noChangeAspect="1"/>
          </p:cNvPicPr>
          <p:nvPr/>
        </p:nvPicPr>
        <p:blipFill>
          <a:blip r:embed="rId5"/>
          <a:stretch>
            <a:fillRect/>
          </a:stretch>
        </p:blipFill>
        <p:spPr>
          <a:xfrm rot="16200000">
            <a:off x="1362159" y="5492063"/>
            <a:ext cx="255600" cy="84142"/>
          </a:xfrm>
          <a:prstGeom prst="rect">
            <a:avLst/>
          </a:prstGeom>
        </p:spPr>
      </p:pic>
      <p:pic>
        <p:nvPicPr>
          <p:cNvPr id="7" name="圖片 6"/>
          <p:cNvPicPr>
            <a:picLocks noChangeAspect="1"/>
          </p:cNvPicPr>
          <p:nvPr/>
        </p:nvPicPr>
        <p:blipFill>
          <a:blip r:embed="rId6"/>
          <a:stretch>
            <a:fillRect/>
          </a:stretch>
        </p:blipFill>
        <p:spPr>
          <a:xfrm flipV="1">
            <a:off x="2876875" y="4855534"/>
            <a:ext cx="149627" cy="806400"/>
          </a:xfrm>
          <a:prstGeom prst="rect">
            <a:avLst/>
          </a:prstGeom>
        </p:spPr>
      </p:pic>
      <p:pic>
        <p:nvPicPr>
          <p:cNvPr id="10" name="圖片 9"/>
          <p:cNvPicPr>
            <a:picLocks noChangeAspect="1"/>
          </p:cNvPicPr>
          <p:nvPr/>
        </p:nvPicPr>
        <p:blipFill>
          <a:blip r:embed="rId7"/>
          <a:stretch>
            <a:fillRect/>
          </a:stretch>
        </p:blipFill>
        <p:spPr>
          <a:xfrm>
            <a:off x="7678877" y="1359581"/>
            <a:ext cx="840310" cy="4276800"/>
          </a:xfrm>
          <a:prstGeom prst="rect">
            <a:avLst/>
          </a:prstGeom>
        </p:spPr>
      </p:pic>
      <p:sp>
        <p:nvSpPr>
          <p:cNvPr id="12" name="文字方塊 11"/>
          <p:cNvSpPr txBox="1"/>
          <p:nvPr/>
        </p:nvSpPr>
        <p:spPr>
          <a:xfrm>
            <a:off x="737659" y="5646161"/>
            <a:ext cx="1449074" cy="830997"/>
          </a:xfrm>
          <a:prstGeom prst="rect">
            <a:avLst/>
          </a:prstGeom>
          <a:noFill/>
        </p:spPr>
        <p:txBody>
          <a:bodyPr wrap="square" rtlCol="0">
            <a:spAutoFit/>
          </a:bodyPr>
          <a:lstStyle/>
          <a:p>
            <a:pPr algn="ctr"/>
            <a:r>
              <a:rPr lang="en-US" altLang="zh-TW" sz="2400" dirty="0"/>
              <a:t>AlexNet (2012)</a:t>
            </a:r>
            <a:endParaRPr lang="zh-TW" altLang="en-US" sz="2400" dirty="0"/>
          </a:p>
        </p:txBody>
      </p:sp>
      <p:sp>
        <p:nvSpPr>
          <p:cNvPr id="13" name="文字方塊 12"/>
          <p:cNvSpPr txBox="1"/>
          <p:nvPr/>
        </p:nvSpPr>
        <p:spPr>
          <a:xfrm>
            <a:off x="2017258" y="5646160"/>
            <a:ext cx="1870262" cy="830997"/>
          </a:xfrm>
          <a:prstGeom prst="rect">
            <a:avLst/>
          </a:prstGeom>
          <a:noFill/>
        </p:spPr>
        <p:txBody>
          <a:bodyPr wrap="square" rtlCol="0">
            <a:spAutoFit/>
          </a:bodyPr>
          <a:lstStyle/>
          <a:p>
            <a:pPr algn="ctr"/>
            <a:r>
              <a:rPr lang="en-US" altLang="zh-TW" sz="2400" dirty="0"/>
              <a:t>VGG </a:t>
            </a:r>
          </a:p>
          <a:p>
            <a:pPr algn="ctr"/>
            <a:r>
              <a:rPr lang="en-US" altLang="zh-TW" sz="2400" dirty="0"/>
              <a:t>(2014)</a:t>
            </a:r>
            <a:endParaRPr lang="zh-TW" altLang="en-US" sz="2400" dirty="0"/>
          </a:p>
        </p:txBody>
      </p:sp>
      <p:sp>
        <p:nvSpPr>
          <p:cNvPr id="14" name="文字方塊 13"/>
          <p:cNvSpPr txBox="1"/>
          <p:nvPr/>
        </p:nvSpPr>
        <p:spPr>
          <a:xfrm>
            <a:off x="3265704" y="5617131"/>
            <a:ext cx="2450981" cy="830997"/>
          </a:xfrm>
          <a:prstGeom prst="rect">
            <a:avLst/>
          </a:prstGeom>
          <a:noFill/>
        </p:spPr>
        <p:txBody>
          <a:bodyPr wrap="square" rtlCol="0">
            <a:spAutoFit/>
          </a:bodyPr>
          <a:lstStyle/>
          <a:p>
            <a:pPr algn="ctr"/>
            <a:r>
              <a:rPr lang="en-US" altLang="zh-TW" sz="2400" dirty="0"/>
              <a:t>GoogleNet </a:t>
            </a:r>
          </a:p>
          <a:p>
            <a:pPr algn="ctr"/>
            <a:r>
              <a:rPr lang="en-US" altLang="zh-TW" sz="2400" dirty="0"/>
              <a:t>(2014)</a:t>
            </a:r>
            <a:endParaRPr lang="zh-TW" altLang="en-US" sz="2400" dirty="0"/>
          </a:p>
        </p:txBody>
      </p:sp>
      <p:sp>
        <p:nvSpPr>
          <p:cNvPr id="15" name="文字方塊 14"/>
          <p:cNvSpPr txBox="1"/>
          <p:nvPr/>
        </p:nvSpPr>
        <p:spPr>
          <a:xfrm>
            <a:off x="4603788" y="1179274"/>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152 layers</a:t>
            </a:r>
            <a:endParaRPr lang="zh-TW" altLang="en-US" sz="2400" dirty="0"/>
          </a:p>
        </p:txBody>
      </p:sp>
      <p:sp>
        <p:nvSpPr>
          <p:cNvPr id="17" name="文字方塊 16"/>
          <p:cNvSpPr txBox="1"/>
          <p:nvPr/>
        </p:nvSpPr>
        <p:spPr>
          <a:xfrm>
            <a:off x="5050100" y="3973957"/>
            <a:ext cx="1270000" cy="461665"/>
          </a:xfrm>
          <a:prstGeom prst="rect">
            <a:avLst/>
          </a:prstGeom>
          <a:noFill/>
        </p:spPr>
        <p:txBody>
          <a:bodyPr wrap="square" rtlCol="0">
            <a:spAutoFit/>
          </a:bodyPr>
          <a:lstStyle/>
          <a:p>
            <a:pPr algn="ctr"/>
            <a:r>
              <a:rPr lang="en-US" altLang="zh-TW" sz="2400" dirty="0">
                <a:solidFill>
                  <a:srgbClr val="FF0000"/>
                </a:solidFill>
              </a:rPr>
              <a:t>3.57%</a:t>
            </a:r>
            <a:endParaRPr lang="zh-TW" altLang="en-US" sz="2400" dirty="0">
              <a:solidFill>
                <a:srgbClr val="FF0000"/>
              </a:solidFill>
            </a:endParaRPr>
          </a:p>
        </p:txBody>
      </p:sp>
      <p:sp>
        <p:nvSpPr>
          <p:cNvPr id="18" name="文字方塊 17"/>
          <p:cNvSpPr txBox="1"/>
          <p:nvPr/>
        </p:nvSpPr>
        <p:spPr>
          <a:xfrm>
            <a:off x="5050100" y="5640541"/>
            <a:ext cx="2450981" cy="830997"/>
          </a:xfrm>
          <a:prstGeom prst="rect">
            <a:avLst/>
          </a:prstGeom>
          <a:noFill/>
        </p:spPr>
        <p:txBody>
          <a:bodyPr wrap="square" rtlCol="0">
            <a:spAutoFit/>
          </a:bodyPr>
          <a:lstStyle/>
          <a:p>
            <a:pPr algn="ctr"/>
            <a:r>
              <a:rPr lang="en-US" altLang="zh-TW" sz="2400" dirty="0"/>
              <a:t>Residual Net </a:t>
            </a:r>
          </a:p>
          <a:p>
            <a:pPr algn="ctr"/>
            <a:r>
              <a:rPr lang="en-US" altLang="zh-TW" sz="2400" dirty="0"/>
              <a:t>(2015)</a:t>
            </a:r>
            <a:endParaRPr lang="zh-TW" altLang="en-US" sz="2400" dirty="0"/>
          </a:p>
        </p:txBody>
      </p:sp>
      <p:sp>
        <p:nvSpPr>
          <p:cNvPr id="19" name="文字方塊 18"/>
          <p:cNvSpPr txBox="1"/>
          <p:nvPr/>
        </p:nvSpPr>
        <p:spPr>
          <a:xfrm>
            <a:off x="7458824" y="5661934"/>
            <a:ext cx="1157567" cy="830997"/>
          </a:xfrm>
          <a:prstGeom prst="rect">
            <a:avLst/>
          </a:prstGeom>
          <a:noFill/>
        </p:spPr>
        <p:txBody>
          <a:bodyPr wrap="square" rtlCol="0">
            <a:spAutoFit/>
          </a:bodyPr>
          <a:lstStyle/>
          <a:p>
            <a:pPr algn="ctr"/>
            <a:r>
              <a:rPr lang="en-US" altLang="zh-TW" sz="2400" dirty="0"/>
              <a:t>Taipei</a:t>
            </a:r>
          </a:p>
          <a:p>
            <a:pPr algn="ctr"/>
            <a:r>
              <a:rPr lang="en-US" altLang="zh-TW" sz="2400" dirty="0"/>
              <a:t>101</a:t>
            </a:r>
            <a:endParaRPr lang="zh-TW" altLang="en-US" sz="2400" dirty="0"/>
          </a:p>
        </p:txBody>
      </p:sp>
      <p:sp>
        <p:nvSpPr>
          <p:cNvPr id="20" name="文字方塊 19"/>
          <p:cNvSpPr txBox="1"/>
          <p:nvPr/>
        </p:nvSpPr>
        <p:spPr>
          <a:xfrm>
            <a:off x="7182194" y="1153594"/>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101 layers</a:t>
            </a:r>
            <a:endParaRPr lang="zh-TW" altLang="en-US" sz="2400" dirty="0"/>
          </a:p>
        </p:txBody>
      </p:sp>
      <p:sp>
        <p:nvSpPr>
          <p:cNvPr id="24" name="文字方塊 23"/>
          <p:cNvSpPr txBox="1"/>
          <p:nvPr/>
        </p:nvSpPr>
        <p:spPr>
          <a:xfrm>
            <a:off x="224124" y="5248413"/>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25" name="文字方塊 24"/>
          <p:cNvSpPr txBox="1"/>
          <p:nvPr/>
        </p:nvSpPr>
        <p:spPr>
          <a:xfrm>
            <a:off x="1828754" y="5008601"/>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26" name="文字方塊 25"/>
          <p:cNvSpPr txBox="1"/>
          <p:nvPr/>
        </p:nvSpPr>
        <p:spPr>
          <a:xfrm>
            <a:off x="3318821" y="5020014"/>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21" name="文字方塊 20"/>
          <p:cNvSpPr txBox="1"/>
          <p:nvPr/>
        </p:nvSpPr>
        <p:spPr>
          <a:xfrm>
            <a:off x="-46159" y="36602"/>
            <a:ext cx="4499034" cy="584775"/>
          </a:xfrm>
          <a:prstGeom prst="rect">
            <a:avLst/>
          </a:prstGeom>
          <a:noFill/>
        </p:spPr>
        <p:txBody>
          <a:bodyPr wrap="square" rtlCol="0">
            <a:spAutoFit/>
          </a:bodyPr>
          <a:lstStyle/>
          <a:p>
            <a:pPr algn="ctr"/>
            <a:r>
              <a:rPr lang="en-US" altLang="zh-TW" sz="3200" u="sng" dirty="0" smtClean="0">
                <a:solidFill>
                  <a:srgbClr val="0000FF"/>
                </a:solidFill>
              </a:rPr>
              <a:t>DNN Is Getting Deeper</a:t>
            </a:r>
            <a:endParaRPr lang="zh-TW" altLang="en-US" sz="3200" u="sng" dirty="0">
              <a:solidFill>
                <a:srgbClr val="0000FF"/>
              </a:solidFill>
            </a:endParaRPr>
          </a:p>
        </p:txBody>
      </p:sp>
      <p:sp>
        <p:nvSpPr>
          <p:cNvPr id="8" name="矩形 7"/>
          <p:cNvSpPr/>
          <p:nvPr/>
        </p:nvSpPr>
        <p:spPr>
          <a:xfrm>
            <a:off x="369439" y="6493543"/>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http://speech.ee.ntu.edu.tw/~tlkagk/courses/ML_2017/Lecture/DL.pptx</a:t>
            </a:r>
            <a:endParaRPr lang="zh-TW" altLang="en-US" sz="1200" dirty="0">
              <a:solidFill>
                <a:srgbClr val="CE93D8"/>
              </a:solidFill>
            </a:endParaRPr>
          </a:p>
        </p:txBody>
      </p:sp>
      <p:sp>
        <p:nvSpPr>
          <p:cNvPr id="22" name="文字方塊 21"/>
          <p:cNvSpPr txBox="1"/>
          <p:nvPr/>
        </p:nvSpPr>
        <p:spPr>
          <a:xfrm>
            <a:off x="698220" y="4589056"/>
            <a:ext cx="121543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8 layers</a:t>
            </a:r>
            <a:endParaRPr lang="zh-TW" altLang="en-US" sz="2000" dirty="0"/>
          </a:p>
        </p:txBody>
      </p:sp>
      <p:sp>
        <p:nvSpPr>
          <p:cNvPr id="23" name="文字方塊 22"/>
          <p:cNvSpPr txBox="1"/>
          <p:nvPr/>
        </p:nvSpPr>
        <p:spPr>
          <a:xfrm>
            <a:off x="2168670" y="4004734"/>
            <a:ext cx="1416156"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19 layers</a:t>
            </a:r>
            <a:endParaRPr lang="zh-TW" altLang="en-US" sz="2000" dirty="0"/>
          </a:p>
        </p:txBody>
      </p:sp>
      <p:sp>
        <p:nvSpPr>
          <p:cNvPr id="27" name="文字方塊 26"/>
          <p:cNvSpPr txBox="1"/>
          <p:nvPr/>
        </p:nvSpPr>
        <p:spPr>
          <a:xfrm>
            <a:off x="3633944" y="3494632"/>
            <a:ext cx="1416156"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22 layers</a:t>
            </a:r>
            <a:endParaRPr lang="zh-TW" altLang="en-US" sz="2000" dirty="0"/>
          </a:p>
        </p:txBody>
      </p:sp>
      <p:sp>
        <p:nvSpPr>
          <p:cNvPr id="2" name="投影片編號版面配置區 1"/>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18</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7267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19" grpId="0"/>
      <p:bldP spid="20"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endParaRPr sz="3600" b="1" i="0" u="none" strike="noStrike" cap="none" dirty="0">
              <a:solidFill>
                <a:schemeClr val="accent1"/>
              </a:solidFill>
              <a:latin typeface="PT Sans Narrow"/>
              <a:ea typeface="PT Sans Narrow"/>
              <a:cs typeface="PT Sans Narrow"/>
              <a:sym typeface="PT Sans Narrow"/>
            </a:endParaRPr>
          </a:p>
        </p:txBody>
      </p:sp>
      <p:sp>
        <p:nvSpPr>
          <p:cNvPr id="497" name="Shape 49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endParaRPr sz="1800" b="0" i="0" u="none" strike="noStrike" cap="none" dirty="0">
              <a:solidFill>
                <a:srgbClr val="3333FF"/>
              </a:solidFill>
              <a:latin typeface="Open Sans"/>
              <a:ea typeface="Open Sans"/>
              <a:cs typeface="Open Sans"/>
              <a:sym typeface="Open Sans"/>
            </a:endParaRPr>
          </a:p>
        </p:txBody>
      </p:sp>
      <p:pic>
        <p:nvPicPr>
          <p:cNvPr id="498" name="Shape 498"/>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0" y="781050"/>
            <a:ext cx="9144000" cy="5311073"/>
          </a:xfrm>
          <a:prstGeom prst="rect">
            <a:avLst/>
          </a:prstGeom>
          <a:noFill/>
          <a:ln>
            <a:noFill/>
          </a:ln>
        </p:spPr>
      </p:pic>
      <p:sp>
        <p:nvSpPr>
          <p:cNvPr id="2" name="矩形 1"/>
          <p:cNvSpPr/>
          <p:nvPr/>
        </p:nvSpPr>
        <p:spPr>
          <a:xfrm>
            <a:off x="2613027" y="6494771"/>
            <a:ext cx="4091185" cy="276999"/>
          </a:xfrm>
          <a:prstGeom prst="rect">
            <a:avLst/>
          </a:prstGeom>
        </p:spPr>
        <p:txBody>
          <a:bodyPr wrap="none">
            <a:spAutoFit/>
          </a:bodyPr>
          <a:lstStyle/>
          <a:p>
            <a:r>
              <a:rPr lang="en-US" altLang="zh-TW" sz="1200" dirty="0" smtClean="0">
                <a:solidFill>
                  <a:srgbClr val="CE93D8"/>
                </a:solidFill>
              </a:rPr>
              <a:t>Source: https</a:t>
            </a:r>
            <a:r>
              <a:rPr lang="en-US" altLang="zh-TW" sz="1200" dirty="0">
                <a:solidFill>
                  <a:srgbClr val="CE93D8"/>
                </a:solidFill>
              </a:rPr>
              <a:t>://www.youtube.com/watch?v=a-ovvd_ZrmA</a:t>
            </a:r>
            <a:endParaRPr lang="zh-TW" altLang="en-US" sz="1200" dirty="0">
              <a:solidFill>
                <a:srgbClr val="CE93D8"/>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zh-TW" sz="4000" b="1" i="0" u="none" strike="noStrike" cap="none" dirty="0">
                <a:solidFill>
                  <a:schemeClr val="accent1"/>
                </a:solidFill>
                <a:latin typeface="PT Sans Narrow"/>
                <a:ea typeface="PT Sans Narrow"/>
                <a:cs typeface="PT Sans Narrow"/>
                <a:sym typeface="PT Sans Narrow"/>
              </a:rPr>
              <a:t>Outline</a:t>
            </a:r>
          </a:p>
        </p:txBody>
      </p:sp>
      <p:sp>
        <p:nvSpPr>
          <p:cNvPr id="74" name="Shape 74"/>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noAutofit/>
          </a:bodyPr>
          <a:lstStyle/>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smtClean="0">
                <a:solidFill>
                  <a:srgbClr val="3333FF"/>
                </a:solidFill>
                <a:latin typeface="PT Sans Narrow"/>
                <a:ea typeface="PT Sans Narrow"/>
                <a:cs typeface="PT Sans Narrow"/>
                <a:sym typeface="PT Sans Narrow"/>
              </a:rPr>
              <a:t>Big </a:t>
            </a:r>
            <a:r>
              <a:rPr lang="zh-TW" sz="3600" b="0" i="0" u="none" strike="noStrike" cap="none" dirty="0">
                <a:solidFill>
                  <a:srgbClr val="3333FF"/>
                </a:solidFill>
                <a:latin typeface="PT Sans Narrow"/>
                <a:ea typeface="PT Sans Narrow"/>
                <a:cs typeface="PT Sans Narrow"/>
                <a:sym typeface="PT Sans Narrow"/>
              </a:rPr>
              <a:t>Data</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a:solidFill>
                  <a:srgbClr val="3333FF"/>
                </a:solidFill>
                <a:latin typeface="PT Sans Narrow"/>
                <a:ea typeface="PT Sans Narrow"/>
                <a:cs typeface="PT Sans Narrow"/>
                <a:sym typeface="PT Sans Narrow"/>
              </a:rPr>
              <a:t>Deep </a:t>
            </a:r>
            <a:r>
              <a:rPr lang="zh-TW" sz="3600" b="0" i="0" u="none" strike="noStrike" cap="none" dirty="0" smtClean="0">
                <a:solidFill>
                  <a:srgbClr val="3333FF"/>
                </a:solidFill>
                <a:latin typeface="PT Sans Narrow"/>
                <a:ea typeface="PT Sans Narrow"/>
                <a:cs typeface="PT Sans Narrow"/>
                <a:sym typeface="PT Sans Narrow"/>
              </a:rPr>
              <a:t>Learning</a:t>
            </a:r>
            <a:endParaRPr lang="zh-TW" sz="3600" b="0" i="0" u="none" strike="noStrike" cap="none" dirty="0">
              <a:solidFill>
                <a:srgbClr val="3333FF"/>
              </a:solidFill>
              <a:latin typeface="PT Sans Narrow"/>
              <a:ea typeface="PT Sans Narrow"/>
              <a:cs typeface="PT Sans Narrow"/>
              <a:sym typeface="PT Sans Narrow"/>
            </a:endParaRPr>
          </a:p>
          <a:p>
            <a:pPr marL="457200" marR="0" lvl="0" indent="-457200" algn="l" rtl="0">
              <a:lnSpc>
                <a:spcPct val="115000"/>
              </a:lnSpc>
              <a:spcBef>
                <a:spcPts val="1600"/>
              </a:spcBef>
              <a:spcAft>
                <a:spcPts val="0"/>
              </a:spcAft>
              <a:buClr>
                <a:srgbClr val="3333FF"/>
              </a:buClr>
              <a:buSzPct val="100000"/>
              <a:buFont typeface="PT Sans Narrow"/>
              <a:buChar char="❖"/>
            </a:pPr>
            <a:r>
              <a:rPr lang="en-US" altLang="zh-TW" sz="3600" b="0" i="0" u="none" strike="noStrike" cap="none" dirty="0" smtClean="0">
                <a:solidFill>
                  <a:srgbClr val="3333FF"/>
                </a:solidFill>
                <a:latin typeface="PT Sans Narrow"/>
                <a:ea typeface="PT Sans Narrow"/>
                <a:cs typeface="PT Sans Narrow"/>
                <a:sym typeface="PT Sans Narrow"/>
              </a:rPr>
              <a:t>Deep Learning Techniques</a:t>
            </a:r>
          </a:p>
          <a:p>
            <a:pPr marL="457200" marR="0" lvl="0" indent="-457200" algn="l" rtl="0">
              <a:lnSpc>
                <a:spcPct val="115000"/>
              </a:lnSpc>
              <a:spcBef>
                <a:spcPts val="1600"/>
              </a:spcBef>
              <a:spcAft>
                <a:spcPts val="0"/>
              </a:spcAft>
              <a:buClr>
                <a:srgbClr val="3333FF"/>
              </a:buClr>
              <a:buSzPct val="100000"/>
              <a:buFont typeface="PT Sans Narrow"/>
              <a:buChar char="❖"/>
            </a:pPr>
            <a:r>
              <a:rPr lang="en-US" altLang="zh-TW" sz="3600" b="0" i="0" u="none" strike="noStrike" cap="none" dirty="0" smtClean="0">
                <a:solidFill>
                  <a:srgbClr val="3333FF"/>
                </a:solidFill>
                <a:latin typeface="PT Sans Narrow"/>
                <a:ea typeface="PT Sans Narrow"/>
                <a:cs typeface="PT Sans Narrow"/>
                <a:sym typeface="PT Sans Narrow"/>
              </a:rPr>
              <a:t>Deep Learning Applications in Industry 4.0</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smtClean="0">
                <a:solidFill>
                  <a:srgbClr val="3333FF"/>
                </a:solidFill>
                <a:latin typeface="PT Sans Narrow"/>
                <a:ea typeface="PT Sans Narrow"/>
                <a:cs typeface="PT Sans Narrow"/>
                <a:sym typeface="PT Sans Narrow"/>
              </a:rPr>
              <a:t>Conclusion</a:t>
            </a:r>
            <a:endParaRPr lang="zh-TW" sz="3600" b="0" i="0" u="none" strike="noStrike" cap="none" dirty="0">
              <a:solidFill>
                <a:srgbClr val="3333FF"/>
              </a:solidFill>
              <a:latin typeface="PT Sans Narrow"/>
              <a:ea typeface="PT Sans Narrow"/>
              <a:cs typeface="PT Sans Narrow"/>
              <a:sym typeface="PT Sans Narrow"/>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7170" name="Picture 2" descr="http://static.apple.nextmedia.com/images/e-paper/20170407/large/1491546876_18e9.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 y="678732"/>
            <a:ext cx="9179140" cy="516326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10107" y="6565520"/>
            <a:ext cx="5248553" cy="276999"/>
          </a:xfrm>
          <a:prstGeom prst="rect">
            <a:avLst/>
          </a:prstGeom>
        </p:spPr>
        <p:txBody>
          <a:bodyPr wrap="none">
            <a:spAutoFit/>
          </a:bodyPr>
          <a:lstStyle/>
          <a:p>
            <a:r>
              <a:rPr lang="en-US" altLang="zh-TW" sz="1200" dirty="0" smtClean="0">
                <a:solidFill>
                  <a:srgbClr val="CE93D8"/>
                </a:solidFill>
              </a:rPr>
              <a:t>Source: </a:t>
            </a:r>
            <a:r>
              <a:rPr lang="en-US" altLang="zh-TW" sz="1200" dirty="0">
                <a:solidFill>
                  <a:srgbClr val="CE93D8"/>
                </a:solidFill>
              </a:rPr>
              <a:t>http://</a:t>
            </a:r>
            <a:r>
              <a:rPr lang="en-US" altLang="zh-TW" sz="1200" dirty="0" smtClean="0">
                <a:solidFill>
                  <a:srgbClr val="CE93D8"/>
                </a:solidFill>
              </a:rPr>
              <a:t>hk.apple.nextmedia.com/realtime/china/20170407/56533245</a:t>
            </a:r>
            <a:endParaRPr lang="zh-TW" altLang="en-US" sz="1200" dirty="0">
              <a:solidFill>
                <a:srgbClr val="CE93D8"/>
              </a:solidFill>
            </a:endParaRP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US" altLang="zh-TW" smtClean="0"/>
              <a:t>20</a:t>
            </a:fld>
            <a:endParaRPr lang="zh-TW"/>
          </a:p>
        </p:txBody>
      </p:sp>
    </p:spTree>
    <p:extLst>
      <p:ext uri="{BB962C8B-B14F-4D97-AF65-F5344CB8AC3E}">
        <p14:creationId xmlns:p14="http://schemas.microsoft.com/office/powerpoint/2010/main" val="4226163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4307" y="280704"/>
            <a:ext cx="8520600" cy="763500"/>
          </a:xfrm>
        </p:spPr>
        <p:txBody>
          <a:bodyPr/>
          <a:lstStyle/>
          <a:p>
            <a:r>
              <a:rPr lang="en-US" altLang="zh-TW" sz="3600" b="1" dirty="0" smtClean="0">
                <a:latin typeface="+mj-lt"/>
              </a:rPr>
              <a:t>Image Captioning</a:t>
            </a:r>
            <a:endParaRPr lang="zh-TW" altLang="en-US" sz="3600" b="1" dirty="0">
              <a:latin typeface="+mj-lt"/>
            </a:endParaRPr>
          </a:p>
        </p:txBody>
      </p:sp>
      <p:pic>
        <p:nvPicPr>
          <p:cNvPr id="6" name="圖片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1427"/>
          <a:stretch/>
        </p:blipFill>
        <p:spPr>
          <a:xfrm>
            <a:off x="134307" y="1173480"/>
            <a:ext cx="8903367" cy="5359438"/>
          </a:xfrm>
          <a:prstGeom prst="rect">
            <a:avLst/>
          </a:prstGeom>
        </p:spPr>
      </p:pic>
      <p:sp>
        <p:nvSpPr>
          <p:cNvPr id="7" name="Shape 519"/>
          <p:cNvSpPr/>
          <p:nvPr/>
        </p:nvSpPr>
        <p:spPr>
          <a:xfrm>
            <a:off x="2148840" y="6584621"/>
            <a:ext cx="7009150" cy="381750"/>
          </a:xfrm>
          <a:prstGeom prst="rect">
            <a:avLst/>
          </a:prstGeom>
          <a:noFill/>
          <a:ln>
            <a:noFill/>
          </a:ln>
        </p:spPr>
        <p:txBody>
          <a:bodyPr lIns="91425" tIns="45700" rIns="91425" bIns="45700" anchor="t" anchorCtr="0">
            <a:noAutofit/>
          </a:bodyPr>
          <a:lstStyle/>
          <a:p>
            <a:pPr lvl="0">
              <a:buClr>
                <a:srgbClr val="000000"/>
              </a:buClr>
              <a:buSzPct val="25000"/>
            </a:pPr>
            <a:r>
              <a:rPr lang="en-US" altLang="zh-TW" sz="1200" b="0" i="0" strike="noStrike" cap="none" dirty="0" smtClean="0">
                <a:solidFill>
                  <a:srgbClr val="CE93D8"/>
                </a:solidFill>
                <a:latin typeface="Arial"/>
                <a:ea typeface="Arial"/>
                <a:cs typeface="Arial"/>
                <a:sym typeface="Arial"/>
              </a:rPr>
              <a:t>Source</a:t>
            </a:r>
            <a:r>
              <a:rPr lang="en-US" altLang="zh-TW" sz="1200" dirty="0">
                <a:solidFill>
                  <a:srgbClr val="CE93D8"/>
                </a:solidFill>
              </a:rPr>
              <a:t>: https://www.slideshare.net/tw_dsconf/ss-70083878?from_action=save</a:t>
            </a:r>
            <a:endParaRPr sz="1200" b="0" i="0" u="none" strike="noStrike" cap="none" dirty="0">
              <a:solidFill>
                <a:srgbClr val="CE93D8"/>
              </a:solidFill>
              <a:latin typeface="Arial"/>
              <a:ea typeface="Arial"/>
              <a:cs typeface="Arial"/>
              <a:sym typeface="Arial"/>
            </a:endParaRPr>
          </a:p>
        </p:txBody>
      </p:sp>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21</a:t>
            </a:fld>
            <a:endParaRPr lang="zh-TW"/>
          </a:p>
        </p:txBody>
      </p:sp>
    </p:spTree>
    <p:extLst>
      <p:ext uri="{BB962C8B-B14F-4D97-AF65-F5344CB8AC3E}">
        <p14:creationId xmlns:p14="http://schemas.microsoft.com/office/powerpoint/2010/main" val="17828085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US" altLang="zh-TW" sz="3600" b="1" i="0" u="none" strike="noStrike" cap="none" dirty="0" smtClean="0">
                <a:solidFill>
                  <a:schemeClr val="accent1"/>
                </a:solidFill>
                <a:latin typeface="+mj-lt"/>
                <a:ea typeface="PT Sans Narrow"/>
                <a:cs typeface="PT Sans Narrow"/>
                <a:sym typeface="PT Sans Narrow"/>
              </a:rPr>
              <a:t>Arts</a:t>
            </a:r>
            <a:endParaRPr lang="zh-TW" sz="3600" b="1" i="0" u="none" strike="noStrike" cap="none" dirty="0">
              <a:solidFill>
                <a:schemeClr val="accent1"/>
              </a:solidFill>
              <a:latin typeface="+mj-lt"/>
              <a:ea typeface="PT Sans Narrow"/>
              <a:cs typeface="PT Sans Narrow"/>
              <a:sym typeface="PT Sans Narrow"/>
            </a:endParaRPr>
          </a:p>
        </p:txBody>
      </p:sp>
      <p:pic>
        <p:nvPicPr>
          <p:cNvPr id="511" name="Shape 511"/>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311700" y="1356866"/>
            <a:ext cx="8342443" cy="5084804"/>
          </a:xfrm>
          <a:prstGeom prst="rect">
            <a:avLst/>
          </a:prstGeom>
          <a:noFill/>
          <a:ln>
            <a:noFill/>
          </a:ln>
        </p:spPr>
      </p:pic>
      <p:sp>
        <p:nvSpPr>
          <p:cNvPr id="512" name="Shape 512"/>
          <p:cNvSpPr/>
          <p:nvPr/>
        </p:nvSpPr>
        <p:spPr>
          <a:xfrm>
            <a:off x="436976" y="6441670"/>
            <a:ext cx="7657600"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altLang="zh-TW" sz="1200" b="0" i="0" strike="noStrike" cap="none" dirty="0" smtClean="0">
                <a:solidFill>
                  <a:srgbClr val="CE93D8"/>
                </a:solidFill>
                <a:latin typeface="+mj-lt"/>
                <a:ea typeface="Arial"/>
                <a:cs typeface="Arial"/>
                <a:sym typeface="Arial"/>
              </a:rPr>
              <a:t>Source: </a:t>
            </a:r>
            <a:r>
              <a:rPr lang="zh-TW" sz="1200" b="0" i="0" strike="noStrike" cap="none" dirty="0" smtClean="0">
                <a:solidFill>
                  <a:srgbClr val="CE93D8"/>
                </a:solidFill>
                <a:latin typeface="+mj-lt"/>
                <a:ea typeface="Arial"/>
                <a:cs typeface="Arial"/>
                <a:sym typeface="Arial"/>
              </a:rPr>
              <a:t>http</a:t>
            </a:r>
            <a:r>
              <a:rPr lang="zh-TW" sz="1200" b="0" i="0" strike="noStrike" cap="none" dirty="0">
                <a:solidFill>
                  <a:srgbClr val="CE93D8"/>
                </a:solidFill>
                <a:latin typeface="+mj-lt"/>
                <a:ea typeface="Arial"/>
                <a:cs typeface="Arial"/>
                <a:sym typeface="Arial"/>
              </a:rPr>
              <a:t>://arxiv.org/abs/1508.06576</a:t>
            </a:r>
            <a:endParaRPr lang="zh-TW" sz="1200" b="0" i="0" strike="noStrike" cap="none" dirty="0">
              <a:solidFill>
                <a:srgbClr val="CE93D8"/>
              </a:solidFill>
              <a:latin typeface="+mj-lt"/>
              <a:ea typeface="Arial"/>
              <a:cs typeface="Arial"/>
              <a:sym typeface="Arial"/>
              <a:hlinkClick r:id="rId5"/>
            </a:endParaRPr>
          </a:p>
        </p:txBody>
      </p:sp>
      <p:sp>
        <p:nvSpPr>
          <p:cNvPr id="2" name="投影片編號版面配置區 1"/>
          <p:cNvSpPr>
            <a:spLocks noGrp="1"/>
          </p:cNvSpPr>
          <p:nvPr>
            <p:ph type="sldNum" idx="12"/>
          </p:nvPr>
        </p:nvSpPr>
        <p:spPr/>
        <p:txBody>
          <a:bodyPr/>
          <a:lstStyle/>
          <a:p>
            <a:pPr lvl="0">
              <a:spcBef>
                <a:spcPts val="0"/>
              </a:spcBef>
              <a:buNone/>
            </a:pPr>
            <a:fld id="{00000000-1234-1234-1234-123412341234}" type="slidenum">
              <a:rPr lang="en-US" altLang="zh-TW" smtClean="0"/>
              <a:t>22</a:t>
            </a:fld>
            <a:endParaRPr lang="zh-TW"/>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US" altLang="zh-TW" sz="3600" b="1" i="0" u="none" strike="noStrike" cap="none" dirty="0" smtClean="0">
                <a:solidFill>
                  <a:schemeClr val="accent1"/>
                </a:solidFill>
                <a:latin typeface="+mj-lt"/>
                <a:ea typeface="PT Sans Narrow"/>
                <a:cs typeface="PT Sans Narrow"/>
                <a:sym typeface="PT Sans Narrow"/>
              </a:rPr>
              <a:t>Video Games</a:t>
            </a:r>
            <a:endParaRPr lang="zh-TW" sz="3600" b="1" i="0" u="none" strike="noStrike" cap="none" dirty="0">
              <a:solidFill>
                <a:schemeClr val="accent1"/>
              </a:solidFill>
              <a:latin typeface="+mj-lt"/>
              <a:ea typeface="PT Sans Narrow"/>
              <a:cs typeface="PT Sans Narrow"/>
              <a:sym typeface="PT Sans Narrow"/>
            </a:endParaRPr>
          </a:p>
        </p:txBody>
      </p:sp>
      <p:sp>
        <p:nvSpPr>
          <p:cNvPr id="532" name="Shape 532"/>
          <p:cNvSpPr/>
          <p:nvPr/>
        </p:nvSpPr>
        <p:spPr>
          <a:xfrm>
            <a:off x="2228866" y="6497977"/>
            <a:ext cx="4830919"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altLang="zh-TW" sz="1200" b="0" i="0" strike="noStrike" cap="none" dirty="0" smtClean="0">
                <a:solidFill>
                  <a:schemeClr val="hlink"/>
                </a:solidFill>
                <a:latin typeface="Arial"/>
                <a:ea typeface="Arial"/>
                <a:cs typeface="Arial"/>
                <a:sym typeface="Arial"/>
              </a:rPr>
              <a:t>Source: </a:t>
            </a:r>
            <a:r>
              <a:rPr lang="zh-TW" sz="1200" b="0" i="0" strike="noStrike" cap="none" dirty="0" smtClean="0">
                <a:solidFill>
                  <a:schemeClr val="hlink"/>
                </a:solidFill>
                <a:latin typeface="Arial"/>
                <a:ea typeface="Arial"/>
                <a:cs typeface="Arial"/>
                <a:sym typeface="Arial"/>
              </a:rPr>
              <a:t>http</a:t>
            </a:r>
            <a:r>
              <a:rPr lang="zh-TW" sz="1200" b="0" i="0" strike="noStrike" cap="none" dirty="0">
                <a:solidFill>
                  <a:schemeClr val="hlink"/>
                </a:solidFill>
                <a:latin typeface="Arial"/>
                <a:ea typeface="Arial"/>
                <a:cs typeface="Arial"/>
                <a:sym typeface="Arial"/>
              </a:rPr>
              <a:t>://arxiv.org/pdf/1312.5602v1.pdf</a:t>
            </a:r>
            <a:endParaRPr lang="zh-TW" sz="1200" b="0" i="0" strike="noStrike" cap="none" dirty="0">
              <a:solidFill>
                <a:schemeClr val="hlink"/>
              </a:solidFill>
              <a:latin typeface="Arial"/>
              <a:ea typeface="Arial"/>
              <a:cs typeface="Arial"/>
              <a:sym typeface="Arial"/>
              <a:hlinkClick r:id="rId3"/>
            </a:endParaRPr>
          </a:p>
        </p:txBody>
      </p:sp>
      <p:pic>
        <p:nvPicPr>
          <p:cNvPr id="533" name="Shape 533"/>
          <p:cNvPicPr preferRelativeResize="0"/>
          <p:nvPr/>
        </p:nvPicPr>
        <p:blipFill rotWithShape="1">
          <a:blip r:embed="rId4">
            <a:alphaModFix/>
            <a:extLst>
              <a:ext uri="{BEBA8EAE-BF5A-486C-A8C5-ECC9F3942E4B}">
                <a14:imgProps xmlns:a14="http://schemas.microsoft.com/office/drawing/2010/main">
                  <a14:imgLayer r:embed="rId5">
                    <a14:imgEffect>
                      <a14:sharpenSoften amount="50000"/>
                    </a14:imgEffect>
                  </a14:imgLayer>
                </a14:imgProps>
              </a:ext>
            </a:extLst>
          </a:blip>
          <a:srcRect/>
          <a:stretch/>
        </p:blipFill>
        <p:spPr>
          <a:xfrm>
            <a:off x="940295" y="1324209"/>
            <a:ext cx="6930076" cy="3274662"/>
          </a:xfrm>
          <a:prstGeom prst="rect">
            <a:avLst/>
          </a:prstGeom>
          <a:noFill/>
          <a:ln>
            <a:noFill/>
          </a:ln>
        </p:spPr>
      </p:pic>
      <p:pic>
        <p:nvPicPr>
          <p:cNvPr id="534" name="Shape 534"/>
          <p:cNvPicPr preferRelativeResize="0"/>
          <p:nvPr/>
        </p:nvPicPr>
        <p:blipFill rotWithShape="1">
          <a:blip r:embed="rId6">
            <a:alphaModFix/>
            <a:extLst>
              <a:ext uri="{BEBA8EAE-BF5A-486C-A8C5-ECC9F3942E4B}">
                <a14:imgProps xmlns:a14="http://schemas.microsoft.com/office/drawing/2010/main">
                  <a14:imgLayer r:embed="rId7">
                    <a14:imgEffect>
                      <a14:sharpenSoften amount="50000"/>
                    </a14:imgEffect>
                  </a14:imgLayer>
                </a14:imgProps>
              </a:ext>
            </a:extLst>
          </a:blip>
          <a:srcRect/>
          <a:stretch/>
        </p:blipFill>
        <p:spPr>
          <a:xfrm>
            <a:off x="979714" y="3134350"/>
            <a:ext cx="6997508" cy="3274662"/>
          </a:xfrm>
          <a:prstGeom prst="rect">
            <a:avLst/>
          </a:prstGeom>
          <a:noFill/>
          <a:ln>
            <a:noFill/>
          </a:ln>
        </p:spPr>
      </p:pic>
      <p:sp>
        <p:nvSpPr>
          <p:cNvPr id="2" name="投影片編號版面配置區 1"/>
          <p:cNvSpPr>
            <a:spLocks noGrp="1"/>
          </p:cNvSpPr>
          <p:nvPr>
            <p:ph type="sldNum" idx="12"/>
          </p:nvPr>
        </p:nvSpPr>
        <p:spPr/>
        <p:txBody>
          <a:bodyPr/>
          <a:lstStyle/>
          <a:p>
            <a:pPr lvl="0">
              <a:spcBef>
                <a:spcPts val="0"/>
              </a:spcBef>
              <a:buNone/>
            </a:pPr>
            <a:fld id="{00000000-1234-1234-1234-123412341234}" type="slidenum">
              <a:rPr lang="en-US" altLang="zh-TW" smtClean="0"/>
              <a:t>23</a:t>
            </a:fld>
            <a:endParaRPr lang="zh-TW"/>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zh-TW" sz="4000" b="1" i="0" u="none" strike="noStrike" cap="none" dirty="0">
                <a:solidFill>
                  <a:schemeClr val="accent1"/>
                </a:solidFill>
                <a:latin typeface="PT Sans Narrow"/>
                <a:ea typeface="PT Sans Narrow"/>
                <a:cs typeface="PT Sans Narrow"/>
                <a:sym typeface="PT Sans Narrow"/>
              </a:rPr>
              <a:t>Outline</a:t>
            </a:r>
          </a:p>
        </p:txBody>
      </p:sp>
      <p:sp>
        <p:nvSpPr>
          <p:cNvPr id="74" name="Shape 74"/>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noAutofit/>
          </a:bodyPr>
          <a:lstStyle/>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smtClean="0">
                <a:solidFill>
                  <a:srgbClr val="3333FF"/>
                </a:solidFill>
                <a:latin typeface="PT Sans Narrow"/>
                <a:ea typeface="PT Sans Narrow"/>
                <a:cs typeface="PT Sans Narrow"/>
                <a:sym typeface="PT Sans Narrow"/>
              </a:rPr>
              <a:t>Big </a:t>
            </a:r>
            <a:r>
              <a:rPr lang="zh-TW" sz="3600" b="0" i="0" u="none" strike="noStrike" cap="none" dirty="0">
                <a:solidFill>
                  <a:srgbClr val="3333FF"/>
                </a:solidFill>
                <a:latin typeface="PT Sans Narrow"/>
                <a:ea typeface="PT Sans Narrow"/>
                <a:cs typeface="PT Sans Narrow"/>
                <a:sym typeface="PT Sans Narrow"/>
              </a:rPr>
              <a:t>Data</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a:solidFill>
                  <a:srgbClr val="3333FF"/>
                </a:solidFill>
                <a:latin typeface="PT Sans Narrow"/>
                <a:ea typeface="PT Sans Narrow"/>
                <a:cs typeface="PT Sans Narrow"/>
                <a:sym typeface="PT Sans Narrow"/>
              </a:rPr>
              <a:t>Deep </a:t>
            </a:r>
            <a:r>
              <a:rPr lang="zh-TW" sz="3600" b="0" i="0" u="none" strike="noStrike" cap="none" dirty="0" smtClean="0">
                <a:solidFill>
                  <a:srgbClr val="3333FF"/>
                </a:solidFill>
                <a:latin typeface="PT Sans Narrow"/>
                <a:ea typeface="PT Sans Narrow"/>
                <a:cs typeface="PT Sans Narrow"/>
                <a:sym typeface="PT Sans Narrow"/>
              </a:rPr>
              <a:t>Learning</a:t>
            </a:r>
            <a:endParaRPr lang="zh-TW" sz="3600" b="0" i="0" u="none" strike="noStrike" cap="none" dirty="0">
              <a:solidFill>
                <a:srgbClr val="3333FF"/>
              </a:solidFill>
              <a:latin typeface="PT Sans Narrow"/>
              <a:ea typeface="PT Sans Narrow"/>
              <a:cs typeface="PT Sans Narrow"/>
              <a:sym typeface="PT Sans Narrow"/>
            </a:endParaRPr>
          </a:p>
          <a:p>
            <a:pPr marL="457200" marR="0" lvl="0" indent="-457200" algn="l" rtl="0">
              <a:lnSpc>
                <a:spcPct val="115000"/>
              </a:lnSpc>
              <a:spcBef>
                <a:spcPts val="1600"/>
              </a:spcBef>
              <a:spcAft>
                <a:spcPts val="0"/>
              </a:spcAft>
              <a:buClr>
                <a:srgbClr val="3333FF"/>
              </a:buClr>
              <a:buSzPct val="100000"/>
              <a:buFont typeface="PT Sans Narrow"/>
              <a:buChar char="❖"/>
            </a:pPr>
            <a:r>
              <a:rPr lang="en-US" altLang="zh-TW" sz="3600" b="1" i="0" u="sng" strike="noStrike" cap="none" dirty="0" smtClean="0">
                <a:solidFill>
                  <a:srgbClr val="3333FF"/>
                </a:solidFill>
                <a:latin typeface="PT Sans Narrow"/>
                <a:ea typeface="PT Sans Narrow"/>
                <a:cs typeface="PT Sans Narrow"/>
                <a:sym typeface="PT Sans Narrow"/>
              </a:rPr>
              <a:t>Deep Learning Techniques</a:t>
            </a:r>
          </a:p>
          <a:p>
            <a:pPr marL="457200" indent="-457200">
              <a:spcBef>
                <a:spcPts val="1600"/>
              </a:spcBef>
              <a:spcAft>
                <a:spcPts val="0"/>
              </a:spcAft>
              <a:buClr>
                <a:srgbClr val="3333FF"/>
              </a:buClr>
              <a:buFont typeface="PT Sans Narrow"/>
              <a:buChar char="❖"/>
            </a:pPr>
            <a:r>
              <a:rPr lang="en-US" altLang="zh-TW" sz="3600" dirty="0">
                <a:solidFill>
                  <a:srgbClr val="3333FF"/>
                </a:solidFill>
                <a:latin typeface="PT Sans Narrow"/>
                <a:ea typeface="PT Sans Narrow"/>
                <a:cs typeface="PT Sans Narrow"/>
                <a:sym typeface="PT Sans Narrow"/>
              </a:rPr>
              <a:t>Deep Learning Applications in Industry 4.0</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smtClean="0">
                <a:solidFill>
                  <a:srgbClr val="3333FF"/>
                </a:solidFill>
                <a:latin typeface="PT Sans Narrow"/>
                <a:ea typeface="PT Sans Narrow"/>
                <a:cs typeface="PT Sans Narrow"/>
                <a:sym typeface="PT Sans Narrow"/>
              </a:rPr>
              <a:t>Conclusion</a:t>
            </a:r>
            <a:endParaRPr lang="zh-TW" sz="3600" b="0" i="0" u="none" strike="noStrike" cap="none" dirty="0">
              <a:solidFill>
                <a:srgbClr val="3333FF"/>
              </a:solidFill>
              <a:latin typeface="PT Sans Narrow"/>
              <a:ea typeface="PT Sans Narrow"/>
              <a:cs typeface="PT Sans Narrow"/>
              <a:sym typeface="PT Sans Narrow"/>
            </a:endParaRPr>
          </a:p>
        </p:txBody>
      </p:sp>
    </p:spTree>
    <p:extLst>
      <p:ext uri="{BB962C8B-B14F-4D97-AF65-F5344CB8AC3E}">
        <p14:creationId xmlns:p14="http://schemas.microsoft.com/office/powerpoint/2010/main" val="15097268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5043" y="25400"/>
            <a:ext cx="8520600" cy="763500"/>
          </a:xfrm>
        </p:spPr>
        <p:txBody>
          <a:bodyPr/>
          <a:lstStyle/>
          <a:p>
            <a:r>
              <a:rPr lang="en-US" altLang="zh-TW" sz="4000" dirty="0" smtClean="0"/>
              <a:t>Convolutional Neural Network</a:t>
            </a:r>
            <a:endParaRPr lang="zh-TW" altLang="en-US" sz="4000" dirty="0"/>
          </a:p>
        </p:txBody>
      </p:sp>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25</a:t>
            </a:fld>
            <a:endParaRPr lang="zh-TW"/>
          </a:p>
        </p:txBody>
      </p:sp>
      <p:pic>
        <p:nvPicPr>
          <p:cNvPr id="5" name="圖片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30299" y="705676"/>
            <a:ext cx="7556149" cy="5862843"/>
          </a:xfrm>
          <a:prstGeom prst="rect">
            <a:avLst/>
          </a:prstGeom>
        </p:spPr>
      </p:pic>
      <p:sp>
        <p:nvSpPr>
          <p:cNvPr id="6" name="文字方塊 5"/>
          <p:cNvSpPr txBox="1"/>
          <p:nvPr/>
        </p:nvSpPr>
        <p:spPr>
          <a:xfrm>
            <a:off x="1498600" y="6568520"/>
            <a:ext cx="6197530" cy="276999"/>
          </a:xfrm>
          <a:prstGeom prst="rect">
            <a:avLst/>
          </a:prstGeom>
          <a:noFill/>
        </p:spPr>
        <p:txBody>
          <a:bodyPr wrap="none" rtlCol="0">
            <a:spAutoFit/>
          </a:bodyPr>
          <a:lstStyle/>
          <a:p>
            <a:r>
              <a:rPr lang="en-US" altLang="zh-TW" sz="1200" dirty="0"/>
              <a:t>Source: http://speech.ee.ntu.edu.tw/~tlkagk/courses/ML_2016/Lecture/CNN%20(v2).pdf </a:t>
            </a:r>
            <a:endParaRPr lang="zh-TW" altLang="en-US" sz="1200" dirty="0"/>
          </a:p>
        </p:txBody>
      </p:sp>
    </p:spTree>
    <p:extLst>
      <p:ext uri="{BB962C8B-B14F-4D97-AF65-F5344CB8AC3E}">
        <p14:creationId xmlns:p14="http://schemas.microsoft.com/office/powerpoint/2010/main" val="5575555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26</a:t>
            </a:fld>
            <a:endParaRPr lang="zh-TW"/>
          </a:p>
        </p:txBody>
      </p:sp>
      <p:sp>
        <p:nvSpPr>
          <p:cNvPr id="6" name="文字方塊 5"/>
          <p:cNvSpPr txBox="1"/>
          <p:nvPr/>
        </p:nvSpPr>
        <p:spPr>
          <a:xfrm>
            <a:off x="1498600" y="6568520"/>
            <a:ext cx="6197530" cy="276999"/>
          </a:xfrm>
          <a:prstGeom prst="rect">
            <a:avLst/>
          </a:prstGeom>
          <a:noFill/>
        </p:spPr>
        <p:txBody>
          <a:bodyPr wrap="none" rtlCol="0">
            <a:spAutoFit/>
          </a:bodyPr>
          <a:lstStyle/>
          <a:p>
            <a:r>
              <a:rPr lang="en-US" altLang="zh-TW" sz="1200" dirty="0"/>
              <a:t>Source: http://speech.ee.ntu.edu.tw/~tlkagk/courses/ML_2016/Lecture/CNN%20(v2).pdf </a:t>
            </a:r>
            <a:endParaRPr lang="zh-TW" altLang="en-US" sz="1200" dirty="0"/>
          </a:p>
        </p:txBody>
      </p:sp>
      <p:sp>
        <p:nvSpPr>
          <p:cNvPr id="4" name="標題 3"/>
          <p:cNvSpPr>
            <a:spLocks noGrp="1"/>
          </p:cNvSpPr>
          <p:nvPr>
            <p:ph type="title"/>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37013" y="138305"/>
            <a:ext cx="8862914" cy="6303365"/>
          </a:xfrm>
          <a:prstGeom prst="rect">
            <a:avLst/>
          </a:prstGeom>
        </p:spPr>
      </p:pic>
    </p:spTree>
    <p:extLst>
      <p:ext uri="{BB962C8B-B14F-4D97-AF65-F5344CB8AC3E}">
        <p14:creationId xmlns:p14="http://schemas.microsoft.com/office/powerpoint/2010/main" val="3015387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27</a:t>
            </a:fld>
            <a:endParaRPr lang="zh-TW"/>
          </a:p>
        </p:txBody>
      </p:sp>
      <p:sp>
        <p:nvSpPr>
          <p:cNvPr id="6" name="文字方塊 5"/>
          <p:cNvSpPr txBox="1"/>
          <p:nvPr/>
        </p:nvSpPr>
        <p:spPr>
          <a:xfrm>
            <a:off x="1498600" y="6568520"/>
            <a:ext cx="6197530" cy="276999"/>
          </a:xfrm>
          <a:prstGeom prst="rect">
            <a:avLst/>
          </a:prstGeom>
          <a:noFill/>
        </p:spPr>
        <p:txBody>
          <a:bodyPr wrap="none" rtlCol="0">
            <a:spAutoFit/>
          </a:bodyPr>
          <a:lstStyle/>
          <a:p>
            <a:r>
              <a:rPr lang="en-US" altLang="zh-TW" sz="1200" dirty="0"/>
              <a:t>Source: http://speech.ee.ntu.edu.tw/~tlkagk/courses/ML_2016/Lecture/CNN%20(v2).pdf </a:t>
            </a:r>
            <a:endParaRPr lang="zh-TW" altLang="en-US" sz="1200" dirty="0"/>
          </a:p>
        </p:txBody>
      </p:sp>
      <p:sp>
        <p:nvSpPr>
          <p:cNvPr id="4" name="標題 3"/>
          <p:cNvSpPr>
            <a:spLocks noGrp="1"/>
          </p:cNvSpPr>
          <p:nvPr>
            <p:ph type="title"/>
          </p:nvPr>
        </p:nvSpPr>
        <p:spPr/>
        <p:txBody>
          <a:bodyPr/>
          <a:lstStyle/>
          <a:p>
            <a:endParaRPr lang="zh-TW" altLang="en-US"/>
          </a:p>
        </p:txBody>
      </p:sp>
      <p:pic>
        <p:nvPicPr>
          <p:cNvPr id="7" name="圖片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6762" y="166140"/>
            <a:ext cx="8801205" cy="6402380"/>
          </a:xfrm>
          <a:prstGeom prst="rect">
            <a:avLst/>
          </a:prstGeom>
        </p:spPr>
      </p:pic>
    </p:spTree>
    <p:extLst>
      <p:ext uri="{BB962C8B-B14F-4D97-AF65-F5344CB8AC3E}">
        <p14:creationId xmlns:p14="http://schemas.microsoft.com/office/powerpoint/2010/main" val="8964216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28</a:t>
            </a:fld>
            <a:endParaRPr lang="zh-TW"/>
          </a:p>
        </p:txBody>
      </p:sp>
      <p:sp>
        <p:nvSpPr>
          <p:cNvPr id="6" name="文字方塊 5"/>
          <p:cNvSpPr txBox="1"/>
          <p:nvPr/>
        </p:nvSpPr>
        <p:spPr>
          <a:xfrm>
            <a:off x="1498600" y="6568520"/>
            <a:ext cx="6197530" cy="276999"/>
          </a:xfrm>
          <a:prstGeom prst="rect">
            <a:avLst/>
          </a:prstGeom>
          <a:noFill/>
        </p:spPr>
        <p:txBody>
          <a:bodyPr wrap="none" rtlCol="0">
            <a:spAutoFit/>
          </a:bodyPr>
          <a:lstStyle/>
          <a:p>
            <a:r>
              <a:rPr lang="en-US" altLang="zh-TW" sz="1200" dirty="0"/>
              <a:t>Source: http://speech.ee.ntu.edu.tw/~tlkagk/courses/ML_2016/Lecture/CNN%20(v2).pdf </a:t>
            </a:r>
            <a:endParaRPr lang="zh-TW" altLang="en-US" sz="1200" dirty="0"/>
          </a:p>
        </p:txBody>
      </p:sp>
      <p:sp>
        <p:nvSpPr>
          <p:cNvPr id="4" name="標題 3"/>
          <p:cNvSpPr>
            <a:spLocks noGrp="1"/>
          </p:cNvSpPr>
          <p:nvPr>
            <p:ph type="title"/>
          </p:nvPr>
        </p:nvSpPr>
        <p:spPr/>
        <p:txBody>
          <a:bodyPr/>
          <a:lstStyle/>
          <a:p>
            <a:endParaRPr lang="zh-TW" altLang="en-US"/>
          </a:p>
        </p:txBody>
      </p:sp>
      <p:pic>
        <p:nvPicPr>
          <p:cNvPr id="2" name="圖片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1466" y="197996"/>
            <a:ext cx="9044434" cy="6240904"/>
          </a:xfrm>
          <a:prstGeom prst="rect">
            <a:avLst/>
          </a:prstGeom>
        </p:spPr>
      </p:pic>
    </p:spTree>
    <p:extLst>
      <p:ext uri="{BB962C8B-B14F-4D97-AF65-F5344CB8AC3E}">
        <p14:creationId xmlns:p14="http://schemas.microsoft.com/office/powerpoint/2010/main" val="37991805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29</a:t>
            </a:fld>
            <a:endParaRPr lang="zh-TW"/>
          </a:p>
        </p:txBody>
      </p:sp>
      <p:sp>
        <p:nvSpPr>
          <p:cNvPr id="4" name="標題 3"/>
          <p:cNvSpPr>
            <a:spLocks noGrp="1"/>
          </p:cNvSpPr>
          <p:nvPr>
            <p:ph type="title"/>
          </p:nvPr>
        </p:nvSpPr>
        <p:spPr>
          <a:xfrm>
            <a:off x="0" y="71795"/>
            <a:ext cx="8520600" cy="763500"/>
          </a:xfrm>
        </p:spPr>
        <p:txBody>
          <a:bodyPr/>
          <a:lstStyle/>
          <a:p>
            <a:r>
              <a:rPr lang="en-US" altLang="zh-TW" dirty="0" smtClean="0"/>
              <a:t>Convolution</a:t>
            </a:r>
            <a:endParaRPr lang="zh-TW" altLang="en-US" dirty="0"/>
          </a:p>
        </p:txBody>
      </p:sp>
      <p:pic>
        <p:nvPicPr>
          <p:cNvPr id="2050" name="Picture 2" descr="convolution filter or matrix"/>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81450" y="3544248"/>
            <a:ext cx="4539150" cy="3313752"/>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4"/>
          <a:stretch>
            <a:fillRect/>
          </a:stretch>
        </p:blipFill>
        <p:spPr>
          <a:xfrm>
            <a:off x="0" y="575816"/>
            <a:ext cx="6934200" cy="3261643"/>
          </a:xfrm>
          <a:prstGeom prst="rect">
            <a:avLst/>
          </a:prstGeom>
        </p:spPr>
      </p:pic>
    </p:spTree>
    <p:extLst>
      <p:ext uri="{BB962C8B-B14F-4D97-AF65-F5344CB8AC3E}">
        <p14:creationId xmlns:p14="http://schemas.microsoft.com/office/powerpoint/2010/main" val="54088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zh-TW" sz="4000" b="1" i="0" u="none" strike="noStrike" cap="none" dirty="0">
                <a:solidFill>
                  <a:schemeClr val="accent1"/>
                </a:solidFill>
                <a:latin typeface="PT Sans Narrow"/>
                <a:ea typeface="PT Sans Narrow"/>
                <a:cs typeface="PT Sans Narrow"/>
                <a:sym typeface="PT Sans Narrow"/>
              </a:rPr>
              <a:t>Outline</a:t>
            </a:r>
          </a:p>
        </p:txBody>
      </p:sp>
      <p:sp>
        <p:nvSpPr>
          <p:cNvPr id="74" name="Shape 74"/>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noAutofit/>
          </a:bodyPr>
          <a:lstStyle/>
          <a:p>
            <a:pPr marL="457200" marR="0" lvl="0" indent="-457200" algn="l" rtl="0">
              <a:lnSpc>
                <a:spcPct val="115000"/>
              </a:lnSpc>
              <a:spcBef>
                <a:spcPts val="1600"/>
              </a:spcBef>
              <a:spcAft>
                <a:spcPts val="0"/>
              </a:spcAft>
              <a:buClr>
                <a:srgbClr val="3333FF"/>
              </a:buClr>
              <a:buSzPct val="100000"/>
              <a:buFont typeface="PT Sans Narrow"/>
              <a:buChar char="❖"/>
            </a:pPr>
            <a:r>
              <a:rPr lang="zh-TW" sz="3600" b="1" i="0" u="sng" strike="noStrike" cap="none" dirty="0" smtClean="0">
                <a:solidFill>
                  <a:srgbClr val="3333FF"/>
                </a:solidFill>
                <a:latin typeface="PT Sans Narrow"/>
                <a:ea typeface="PT Sans Narrow"/>
                <a:cs typeface="PT Sans Narrow"/>
                <a:sym typeface="PT Sans Narrow"/>
              </a:rPr>
              <a:t>Big </a:t>
            </a:r>
            <a:r>
              <a:rPr lang="zh-TW" sz="3600" b="1" i="0" u="sng" strike="noStrike" cap="none" dirty="0">
                <a:solidFill>
                  <a:srgbClr val="3333FF"/>
                </a:solidFill>
                <a:latin typeface="PT Sans Narrow"/>
                <a:ea typeface="PT Sans Narrow"/>
                <a:cs typeface="PT Sans Narrow"/>
                <a:sym typeface="PT Sans Narrow"/>
              </a:rPr>
              <a:t>Data</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a:solidFill>
                  <a:srgbClr val="3333FF"/>
                </a:solidFill>
                <a:latin typeface="PT Sans Narrow"/>
                <a:ea typeface="PT Sans Narrow"/>
                <a:cs typeface="PT Sans Narrow"/>
                <a:sym typeface="PT Sans Narrow"/>
              </a:rPr>
              <a:t>Deep </a:t>
            </a:r>
            <a:r>
              <a:rPr lang="zh-TW" sz="3600" b="0" i="0" u="none" strike="noStrike" cap="none" dirty="0" smtClean="0">
                <a:solidFill>
                  <a:srgbClr val="3333FF"/>
                </a:solidFill>
                <a:latin typeface="PT Sans Narrow"/>
                <a:ea typeface="PT Sans Narrow"/>
                <a:cs typeface="PT Sans Narrow"/>
                <a:sym typeface="PT Sans Narrow"/>
              </a:rPr>
              <a:t>Learning</a:t>
            </a:r>
            <a:endParaRPr lang="zh-TW" sz="3600" b="0" i="0" u="none" strike="noStrike" cap="none" dirty="0">
              <a:solidFill>
                <a:srgbClr val="3333FF"/>
              </a:solidFill>
              <a:latin typeface="PT Sans Narrow"/>
              <a:ea typeface="PT Sans Narrow"/>
              <a:cs typeface="PT Sans Narrow"/>
              <a:sym typeface="PT Sans Narrow"/>
            </a:endParaRPr>
          </a:p>
          <a:p>
            <a:pPr marL="457200" marR="0" lvl="0" indent="-457200" algn="l" rtl="0">
              <a:lnSpc>
                <a:spcPct val="115000"/>
              </a:lnSpc>
              <a:spcBef>
                <a:spcPts val="1600"/>
              </a:spcBef>
              <a:spcAft>
                <a:spcPts val="0"/>
              </a:spcAft>
              <a:buClr>
                <a:srgbClr val="3333FF"/>
              </a:buClr>
              <a:buSzPct val="100000"/>
              <a:buFont typeface="PT Sans Narrow"/>
              <a:buChar char="❖"/>
            </a:pPr>
            <a:r>
              <a:rPr lang="en-US" altLang="zh-TW" sz="3600" b="0" i="0" u="none" strike="noStrike" cap="none" dirty="0" smtClean="0">
                <a:solidFill>
                  <a:srgbClr val="3333FF"/>
                </a:solidFill>
                <a:latin typeface="PT Sans Narrow"/>
                <a:ea typeface="PT Sans Narrow"/>
                <a:cs typeface="PT Sans Narrow"/>
                <a:sym typeface="PT Sans Narrow"/>
              </a:rPr>
              <a:t>Deep Learning Techniques</a:t>
            </a:r>
          </a:p>
          <a:p>
            <a:pPr marL="457200" indent="-457200">
              <a:spcBef>
                <a:spcPts val="1600"/>
              </a:spcBef>
              <a:spcAft>
                <a:spcPts val="0"/>
              </a:spcAft>
              <a:buClr>
                <a:srgbClr val="3333FF"/>
              </a:buClr>
              <a:buFont typeface="PT Sans Narrow"/>
              <a:buChar char="❖"/>
            </a:pPr>
            <a:r>
              <a:rPr lang="en-US" altLang="zh-TW" sz="3600" dirty="0">
                <a:solidFill>
                  <a:srgbClr val="3333FF"/>
                </a:solidFill>
                <a:latin typeface="PT Sans Narrow"/>
                <a:ea typeface="PT Sans Narrow"/>
                <a:cs typeface="PT Sans Narrow"/>
                <a:sym typeface="PT Sans Narrow"/>
              </a:rPr>
              <a:t>Deep Learning Applications in Industry 4.0</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smtClean="0">
                <a:solidFill>
                  <a:srgbClr val="3333FF"/>
                </a:solidFill>
                <a:latin typeface="PT Sans Narrow"/>
                <a:ea typeface="PT Sans Narrow"/>
                <a:cs typeface="PT Sans Narrow"/>
                <a:sym typeface="PT Sans Narrow"/>
              </a:rPr>
              <a:t>Conclusion</a:t>
            </a:r>
            <a:endParaRPr lang="zh-TW" sz="3600" b="0" i="0" u="none" strike="noStrike" cap="none" dirty="0">
              <a:solidFill>
                <a:srgbClr val="3333FF"/>
              </a:solidFill>
              <a:latin typeface="PT Sans Narrow"/>
              <a:ea typeface="PT Sans Narrow"/>
              <a:cs typeface="PT Sans Narrow"/>
              <a:sym typeface="PT Sans Narrow"/>
            </a:endParaRPr>
          </a:p>
        </p:txBody>
      </p:sp>
    </p:spTree>
    <p:extLst>
      <p:ext uri="{BB962C8B-B14F-4D97-AF65-F5344CB8AC3E}">
        <p14:creationId xmlns:p14="http://schemas.microsoft.com/office/powerpoint/2010/main" val="2186382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30</a:t>
            </a:fld>
            <a:endParaRPr lang="zh-TW"/>
          </a:p>
        </p:txBody>
      </p:sp>
      <p:sp>
        <p:nvSpPr>
          <p:cNvPr id="4" name="標題 3"/>
          <p:cNvSpPr>
            <a:spLocks noGrp="1"/>
          </p:cNvSpPr>
          <p:nvPr>
            <p:ph type="title"/>
          </p:nvPr>
        </p:nvSpPr>
        <p:spPr>
          <a:xfrm>
            <a:off x="311700" y="72119"/>
            <a:ext cx="8520600" cy="763500"/>
          </a:xfrm>
        </p:spPr>
        <p:txBody>
          <a:bodyPr/>
          <a:lstStyle/>
          <a:p>
            <a:r>
              <a:rPr lang="en-US" altLang="zh-TW" dirty="0" smtClean="0"/>
              <a:t>Pooling</a:t>
            </a:r>
            <a:endParaRPr lang="zh-TW" altLang="en-US" dirty="0"/>
          </a:p>
        </p:txBody>
      </p:sp>
      <p:pic>
        <p:nvPicPr>
          <p:cNvPr id="8" name="圖片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05075" y="1733948"/>
            <a:ext cx="4133850" cy="4912922"/>
          </a:xfrm>
          <a:prstGeom prst="rect">
            <a:avLst/>
          </a:prstGeom>
        </p:spPr>
      </p:pic>
      <p:pic>
        <p:nvPicPr>
          <p:cNvPr id="1028" name="Picture 4" descr="ãMAX AVG poolingã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628447"/>
            <a:ext cx="6400800" cy="442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876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31</a:t>
            </a:fld>
            <a:endParaRPr lang="zh-TW"/>
          </a:p>
        </p:txBody>
      </p:sp>
      <p:sp>
        <p:nvSpPr>
          <p:cNvPr id="6" name="文字方塊 5"/>
          <p:cNvSpPr txBox="1"/>
          <p:nvPr/>
        </p:nvSpPr>
        <p:spPr>
          <a:xfrm>
            <a:off x="1498600" y="6568520"/>
            <a:ext cx="6197530" cy="276999"/>
          </a:xfrm>
          <a:prstGeom prst="rect">
            <a:avLst/>
          </a:prstGeom>
          <a:noFill/>
        </p:spPr>
        <p:txBody>
          <a:bodyPr wrap="none" rtlCol="0">
            <a:spAutoFit/>
          </a:bodyPr>
          <a:lstStyle/>
          <a:p>
            <a:r>
              <a:rPr lang="en-US" altLang="zh-TW" sz="1200" dirty="0"/>
              <a:t>Source: http://speech.ee.ntu.edu.tw/~tlkagk/courses/ML_2016/Lecture/CNN%20(v2).pdf </a:t>
            </a:r>
            <a:endParaRPr lang="zh-TW" altLang="en-US" sz="1200" dirty="0"/>
          </a:p>
        </p:txBody>
      </p:sp>
      <p:sp>
        <p:nvSpPr>
          <p:cNvPr id="4" name="標題 3"/>
          <p:cNvSpPr>
            <a:spLocks noGrp="1"/>
          </p:cNvSpPr>
          <p:nvPr>
            <p:ph type="title"/>
          </p:nvPr>
        </p:nvSpPr>
        <p:spPr/>
        <p:txBody>
          <a:bodyPr/>
          <a:lstStyle/>
          <a:p>
            <a:endParaRPr lang="zh-TW" altLang="en-US"/>
          </a:p>
        </p:txBody>
      </p:sp>
      <p:pic>
        <p:nvPicPr>
          <p:cNvPr id="8" name="圖片 7"/>
          <p:cNvPicPr>
            <a:picLocks noChangeAspect="1"/>
          </p:cNvPicPr>
          <p:nvPr/>
        </p:nvPicPr>
        <p:blipFill>
          <a:blip r:embed="rId2"/>
          <a:stretch>
            <a:fillRect/>
          </a:stretch>
        </p:blipFill>
        <p:spPr>
          <a:xfrm>
            <a:off x="311700" y="147259"/>
            <a:ext cx="8430636" cy="6421261"/>
          </a:xfrm>
          <a:prstGeom prst="rect">
            <a:avLst/>
          </a:prstGeom>
        </p:spPr>
      </p:pic>
    </p:spTree>
    <p:extLst>
      <p:ext uri="{BB962C8B-B14F-4D97-AF65-F5344CB8AC3E}">
        <p14:creationId xmlns:p14="http://schemas.microsoft.com/office/powerpoint/2010/main" val="13710978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32</a:t>
            </a:fld>
            <a:endParaRPr lang="zh-TW"/>
          </a:p>
        </p:txBody>
      </p:sp>
      <p:sp>
        <p:nvSpPr>
          <p:cNvPr id="6" name="文字方塊 5"/>
          <p:cNvSpPr txBox="1"/>
          <p:nvPr/>
        </p:nvSpPr>
        <p:spPr>
          <a:xfrm>
            <a:off x="1498600" y="6568520"/>
            <a:ext cx="6197530" cy="276999"/>
          </a:xfrm>
          <a:prstGeom prst="rect">
            <a:avLst/>
          </a:prstGeom>
          <a:noFill/>
        </p:spPr>
        <p:txBody>
          <a:bodyPr wrap="none" rtlCol="0">
            <a:spAutoFit/>
          </a:bodyPr>
          <a:lstStyle/>
          <a:p>
            <a:r>
              <a:rPr lang="en-US" altLang="zh-TW" sz="1200" dirty="0"/>
              <a:t>Source: http://speech.ee.ntu.edu.tw/~tlkagk/courses/ML_2016/Lecture/CNN%20(v2).pdf </a:t>
            </a:r>
            <a:endParaRPr lang="zh-TW" altLang="en-US" sz="1200" dirty="0"/>
          </a:p>
        </p:txBody>
      </p:sp>
      <p:sp>
        <p:nvSpPr>
          <p:cNvPr id="4" name="標題 3"/>
          <p:cNvSpPr>
            <a:spLocks noGrp="1"/>
          </p:cNvSpPr>
          <p:nvPr>
            <p:ph type="title"/>
          </p:nvPr>
        </p:nvSpPr>
        <p:spPr/>
        <p:txBody>
          <a:bodyPr/>
          <a:lstStyle/>
          <a:p>
            <a:endParaRPr lang="zh-TW" altLang="en-US"/>
          </a:p>
        </p:txBody>
      </p:sp>
      <p:pic>
        <p:nvPicPr>
          <p:cNvPr id="2" name="圖片 1"/>
          <p:cNvPicPr>
            <a:picLocks noChangeAspect="1"/>
          </p:cNvPicPr>
          <p:nvPr/>
        </p:nvPicPr>
        <p:blipFill>
          <a:blip r:embed="rId2"/>
          <a:stretch>
            <a:fillRect/>
          </a:stretch>
        </p:blipFill>
        <p:spPr>
          <a:xfrm>
            <a:off x="283737" y="59132"/>
            <a:ext cx="8412588" cy="6509388"/>
          </a:xfrm>
          <a:prstGeom prst="rect">
            <a:avLst/>
          </a:prstGeom>
        </p:spPr>
      </p:pic>
    </p:spTree>
    <p:extLst>
      <p:ext uri="{BB962C8B-B14F-4D97-AF65-F5344CB8AC3E}">
        <p14:creationId xmlns:p14="http://schemas.microsoft.com/office/powerpoint/2010/main" val="26085036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33</a:t>
            </a:fld>
            <a:endParaRPr lang="zh-TW"/>
          </a:p>
        </p:txBody>
      </p:sp>
      <p:sp>
        <p:nvSpPr>
          <p:cNvPr id="6" name="文字方塊 5"/>
          <p:cNvSpPr txBox="1"/>
          <p:nvPr/>
        </p:nvSpPr>
        <p:spPr>
          <a:xfrm>
            <a:off x="1498600" y="6568520"/>
            <a:ext cx="6197530" cy="276999"/>
          </a:xfrm>
          <a:prstGeom prst="rect">
            <a:avLst/>
          </a:prstGeom>
          <a:noFill/>
        </p:spPr>
        <p:txBody>
          <a:bodyPr wrap="none" rtlCol="0">
            <a:spAutoFit/>
          </a:bodyPr>
          <a:lstStyle/>
          <a:p>
            <a:r>
              <a:rPr lang="en-US" altLang="zh-TW" sz="1200" dirty="0"/>
              <a:t>Source: http://speech.ee.ntu.edu.tw/~tlkagk/courses/ML_2016/Lecture/CNN%20(v2).pdf </a:t>
            </a:r>
            <a:endParaRPr lang="zh-TW" altLang="en-US" sz="1200" dirty="0"/>
          </a:p>
        </p:txBody>
      </p:sp>
      <p:sp>
        <p:nvSpPr>
          <p:cNvPr id="4" name="標題 3"/>
          <p:cNvSpPr>
            <a:spLocks noGrp="1"/>
          </p:cNvSpPr>
          <p:nvPr>
            <p:ph type="title"/>
          </p:nvPr>
        </p:nvSpPr>
        <p:spPr/>
        <p:txBody>
          <a:bodyPr/>
          <a:lstStyle/>
          <a:p>
            <a:endParaRPr lang="zh-TW" altLang="en-US"/>
          </a:p>
        </p:txBody>
      </p:sp>
      <p:pic>
        <p:nvPicPr>
          <p:cNvPr id="2" name="圖片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11699" y="136119"/>
            <a:ext cx="8298901" cy="6327100"/>
          </a:xfrm>
          <a:prstGeom prst="rect">
            <a:avLst/>
          </a:prstGeom>
        </p:spPr>
      </p:pic>
    </p:spTree>
    <p:extLst>
      <p:ext uri="{BB962C8B-B14F-4D97-AF65-F5344CB8AC3E}">
        <p14:creationId xmlns:p14="http://schemas.microsoft.com/office/powerpoint/2010/main" val="1974883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34</a:t>
            </a:fld>
            <a:endParaRPr lang="zh-TW"/>
          </a:p>
        </p:txBody>
      </p:sp>
      <p:sp>
        <p:nvSpPr>
          <p:cNvPr id="6" name="文字方塊 5"/>
          <p:cNvSpPr txBox="1"/>
          <p:nvPr/>
        </p:nvSpPr>
        <p:spPr>
          <a:xfrm>
            <a:off x="1498600" y="6568520"/>
            <a:ext cx="6197530" cy="276999"/>
          </a:xfrm>
          <a:prstGeom prst="rect">
            <a:avLst/>
          </a:prstGeom>
          <a:noFill/>
        </p:spPr>
        <p:txBody>
          <a:bodyPr wrap="none" rtlCol="0">
            <a:spAutoFit/>
          </a:bodyPr>
          <a:lstStyle/>
          <a:p>
            <a:r>
              <a:rPr lang="en-US" altLang="zh-TW" sz="1200" dirty="0"/>
              <a:t>Source: http://speech.ee.ntu.edu.tw/~tlkagk/courses/ML_2016/Lecture/CNN%20(v2).pdf </a:t>
            </a:r>
            <a:endParaRPr lang="zh-TW" altLang="en-US" sz="1200" dirty="0"/>
          </a:p>
        </p:txBody>
      </p:sp>
      <p:sp>
        <p:nvSpPr>
          <p:cNvPr id="4" name="標題 3"/>
          <p:cNvSpPr>
            <a:spLocks noGrp="1"/>
          </p:cNvSpPr>
          <p:nvPr>
            <p:ph type="title"/>
          </p:nvPr>
        </p:nvSpPr>
        <p:spPr/>
        <p:txBody>
          <a:bodyPr/>
          <a:lstStyle/>
          <a:p>
            <a:endParaRPr lang="zh-TW" altLang="en-US"/>
          </a:p>
        </p:txBody>
      </p:sp>
      <p:pic>
        <p:nvPicPr>
          <p:cNvPr id="7" name="圖片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5019" y="197858"/>
            <a:ext cx="8664691" cy="6043184"/>
          </a:xfrm>
          <a:prstGeom prst="rect">
            <a:avLst/>
          </a:prstGeom>
        </p:spPr>
      </p:pic>
    </p:spTree>
    <p:extLst>
      <p:ext uri="{BB962C8B-B14F-4D97-AF65-F5344CB8AC3E}">
        <p14:creationId xmlns:p14="http://schemas.microsoft.com/office/powerpoint/2010/main" val="13644261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35</a:t>
            </a:fld>
            <a:endParaRPr lang="zh-TW"/>
          </a:p>
        </p:txBody>
      </p:sp>
      <p:sp>
        <p:nvSpPr>
          <p:cNvPr id="6" name="文字方塊 5"/>
          <p:cNvSpPr txBox="1"/>
          <p:nvPr/>
        </p:nvSpPr>
        <p:spPr>
          <a:xfrm>
            <a:off x="1498600" y="6568520"/>
            <a:ext cx="6197530" cy="276999"/>
          </a:xfrm>
          <a:prstGeom prst="rect">
            <a:avLst/>
          </a:prstGeom>
          <a:noFill/>
        </p:spPr>
        <p:txBody>
          <a:bodyPr wrap="none" rtlCol="0">
            <a:spAutoFit/>
          </a:bodyPr>
          <a:lstStyle/>
          <a:p>
            <a:r>
              <a:rPr lang="en-US" altLang="zh-TW" sz="1200" dirty="0"/>
              <a:t>Source: http://speech.ee.ntu.edu.tw/~tlkagk/courses/ML_2016/Lecture/CNN%20(v2).pdf </a:t>
            </a:r>
            <a:endParaRPr lang="zh-TW" altLang="en-US" sz="1200" dirty="0"/>
          </a:p>
        </p:txBody>
      </p:sp>
      <p:sp>
        <p:nvSpPr>
          <p:cNvPr id="4" name="標題 3"/>
          <p:cNvSpPr>
            <a:spLocks noGrp="1"/>
          </p:cNvSpPr>
          <p:nvPr>
            <p:ph type="title"/>
          </p:nvPr>
        </p:nvSpPr>
        <p:spPr/>
        <p:txBody>
          <a:bodyPr/>
          <a:lstStyle/>
          <a:p>
            <a:endParaRPr lang="zh-TW" altLang="en-US"/>
          </a:p>
        </p:txBody>
      </p:sp>
      <p:pic>
        <p:nvPicPr>
          <p:cNvPr id="5" name="圖片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20374" y="152233"/>
            <a:ext cx="8738020" cy="6416287"/>
          </a:xfrm>
          <a:prstGeom prst="rect">
            <a:avLst/>
          </a:prstGeom>
        </p:spPr>
      </p:pic>
    </p:spTree>
    <p:extLst>
      <p:ext uri="{BB962C8B-B14F-4D97-AF65-F5344CB8AC3E}">
        <p14:creationId xmlns:p14="http://schemas.microsoft.com/office/powerpoint/2010/main" val="2015516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1512"/>
            <a:ext cx="8520600" cy="763500"/>
          </a:xfrm>
        </p:spPr>
        <p:txBody>
          <a:bodyPr/>
          <a:lstStyle/>
          <a:p>
            <a:r>
              <a:rPr lang="en-US" altLang="zh-TW" dirty="0" smtClean="0"/>
              <a:t>CNN Example: </a:t>
            </a:r>
            <a:r>
              <a:rPr lang="en-US" altLang="zh-TW" dirty="0" err="1" smtClean="0"/>
              <a:t>AlexNet</a:t>
            </a:r>
            <a:r>
              <a:rPr lang="en-US" altLang="zh-TW" dirty="0" smtClean="0"/>
              <a:t> </a:t>
            </a:r>
            <a:r>
              <a:rPr lang="en-US" altLang="zh-TW" dirty="0"/>
              <a:t>by Alex </a:t>
            </a:r>
            <a:r>
              <a:rPr lang="en-US" altLang="zh-TW" dirty="0" err="1" smtClean="0"/>
              <a:t>Krizhevsky</a:t>
            </a:r>
            <a:r>
              <a:rPr lang="en-US" altLang="zh-TW" dirty="0" smtClean="0"/>
              <a:t> </a:t>
            </a:r>
            <a:endParaRPr lang="zh-TW" altLang="en-US" dirty="0"/>
          </a:p>
        </p:txBody>
      </p:sp>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36</a:t>
            </a:fld>
            <a:endParaRPr lang="zh-TW"/>
          </a:p>
        </p:txBody>
      </p:sp>
      <p:pic>
        <p:nvPicPr>
          <p:cNvPr id="4" name="圖片 3"/>
          <p:cNvPicPr>
            <a:picLocks noChangeAspect="1"/>
          </p:cNvPicPr>
          <p:nvPr/>
        </p:nvPicPr>
        <p:blipFill>
          <a:blip r:embed="rId3"/>
          <a:stretch>
            <a:fillRect/>
          </a:stretch>
        </p:blipFill>
        <p:spPr>
          <a:xfrm>
            <a:off x="0" y="825012"/>
            <a:ext cx="9144000" cy="5143500"/>
          </a:xfrm>
          <a:prstGeom prst="rect">
            <a:avLst/>
          </a:prstGeom>
        </p:spPr>
      </p:pic>
      <p:pic>
        <p:nvPicPr>
          <p:cNvPr id="5" name="圖片 4" descr="Cup Champion Nr1 · Free image on Pixaba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5524500"/>
            <a:ext cx="1333500" cy="1333500"/>
          </a:xfrm>
          <a:prstGeom prst="rect">
            <a:avLst/>
          </a:prstGeom>
        </p:spPr>
      </p:pic>
      <p:sp>
        <p:nvSpPr>
          <p:cNvPr id="6" name="文字方塊 5"/>
          <p:cNvSpPr txBox="1"/>
          <p:nvPr/>
        </p:nvSpPr>
        <p:spPr>
          <a:xfrm flipH="1">
            <a:off x="1169669" y="5968512"/>
            <a:ext cx="7974331" cy="1169551"/>
          </a:xfrm>
          <a:prstGeom prst="rect">
            <a:avLst/>
          </a:prstGeom>
          <a:noFill/>
        </p:spPr>
        <p:txBody>
          <a:bodyPr wrap="square" rtlCol="0">
            <a:spAutoFit/>
          </a:bodyPr>
          <a:lstStyle/>
          <a:p>
            <a:r>
              <a:rPr lang="en-US" altLang="zh-TW" kern="1200" dirty="0" smtClean="0">
                <a:solidFill>
                  <a:schemeClr val="dk1"/>
                </a:solidFill>
              </a:rPr>
              <a:t>The champion of 2012</a:t>
            </a:r>
            <a:r>
              <a:rPr lang="zh-TW" altLang="en-US" kern="1200" dirty="0" smtClean="0">
                <a:solidFill>
                  <a:schemeClr val="dk1"/>
                </a:solidFill>
              </a:rPr>
              <a:t> </a:t>
            </a:r>
            <a:r>
              <a:rPr lang="en-US" altLang="zh-TW" kern="1200" dirty="0" smtClean="0">
                <a:solidFill>
                  <a:schemeClr val="dk1"/>
                </a:solidFill>
              </a:rPr>
              <a:t>ImageNet </a:t>
            </a:r>
            <a:r>
              <a:rPr lang="en-US" altLang="zh-TW" kern="1200" dirty="0">
                <a:solidFill>
                  <a:schemeClr val="dk1"/>
                </a:solidFill>
              </a:rPr>
              <a:t>Large Scale Visual Recognition Challenge (</a:t>
            </a:r>
            <a:r>
              <a:rPr lang="en-US" altLang="zh-TW" kern="1200" dirty="0">
                <a:solidFill>
                  <a:schemeClr val="dk1"/>
                </a:solidFill>
                <a:hlinkClick r:id="rId5"/>
              </a:rPr>
              <a:t>ILSVRC</a:t>
            </a:r>
            <a:r>
              <a:rPr lang="en-US" altLang="zh-TW" kern="1200" dirty="0">
                <a:solidFill>
                  <a:schemeClr val="dk1"/>
                </a:solidFill>
              </a:rPr>
              <a:t>). </a:t>
            </a:r>
            <a:r>
              <a:rPr lang="en-US" altLang="zh-TW" kern="1200" dirty="0" smtClean="0">
                <a:solidFill>
                  <a:schemeClr val="dk1"/>
                </a:solidFill>
              </a:rPr>
              <a:t/>
            </a:r>
            <a:br>
              <a:rPr lang="en-US" altLang="zh-TW" kern="1200" dirty="0" smtClean="0">
                <a:solidFill>
                  <a:schemeClr val="dk1"/>
                </a:solidFill>
              </a:rPr>
            </a:br>
            <a:r>
              <a:rPr lang="en-US" altLang="zh-TW" kern="1200" dirty="0" smtClean="0">
                <a:solidFill>
                  <a:schemeClr val="dk1"/>
                </a:solidFill>
              </a:rPr>
              <a:t>*ImageNet is </a:t>
            </a:r>
            <a:r>
              <a:rPr lang="en-US" altLang="zh-TW" kern="1200" dirty="0">
                <a:solidFill>
                  <a:schemeClr val="dk1"/>
                </a:solidFill>
              </a:rPr>
              <a:t>a large visual database </a:t>
            </a:r>
            <a:r>
              <a:rPr lang="en-US" altLang="zh-TW" kern="1200" dirty="0" smtClean="0">
                <a:solidFill>
                  <a:schemeClr val="dk1"/>
                </a:solidFill>
              </a:rPr>
              <a:t>containing more </a:t>
            </a:r>
            <a:r>
              <a:rPr lang="en-US" altLang="zh-TW" kern="1200" dirty="0">
                <a:solidFill>
                  <a:schemeClr val="dk1"/>
                </a:solidFill>
              </a:rPr>
              <a:t>than 14 </a:t>
            </a:r>
            <a:r>
              <a:rPr lang="en-US" altLang="zh-TW" kern="1200" dirty="0" smtClean="0">
                <a:solidFill>
                  <a:schemeClr val="dk1"/>
                </a:solidFill>
              </a:rPr>
              <a:t>million </a:t>
            </a:r>
            <a:r>
              <a:rPr lang="en-US" altLang="zh-TW" kern="1200" dirty="0">
                <a:solidFill>
                  <a:schemeClr val="dk1"/>
                </a:solidFill>
              </a:rPr>
              <a:t>images </a:t>
            </a:r>
            <a:r>
              <a:rPr lang="en-US" altLang="zh-TW" kern="1200" dirty="0" smtClean="0">
                <a:solidFill>
                  <a:schemeClr val="dk1"/>
                </a:solidFill>
              </a:rPr>
              <a:t>which have </a:t>
            </a:r>
            <a:r>
              <a:rPr lang="en-US" altLang="zh-TW" kern="1200" dirty="0">
                <a:solidFill>
                  <a:schemeClr val="dk1"/>
                </a:solidFill>
              </a:rPr>
              <a:t>been hand-annotated </a:t>
            </a:r>
            <a:r>
              <a:rPr lang="en-US" altLang="zh-TW" kern="1200" dirty="0" smtClean="0">
                <a:solidFill>
                  <a:schemeClr val="dk1"/>
                </a:solidFill>
              </a:rPr>
              <a:t>to </a:t>
            </a:r>
            <a:r>
              <a:rPr lang="en-US" altLang="zh-TW" kern="1200" dirty="0">
                <a:solidFill>
                  <a:schemeClr val="dk1"/>
                </a:solidFill>
              </a:rPr>
              <a:t>indicate what objects are </a:t>
            </a:r>
            <a:r>
              <a:rPr lang="en-US" altLang="zh-TW" kern="1200" dirty="0" smtClean="0">
                <a:solidFill>
                  <a:schemeClr val="dk1"/>
                </a:solidFill>
              </a:rPr>
              <a:t>pictured.</a:t>
            </a:r>
            <a:r>
              <a:rPr lang="en-US" altLang="zh-TW" dirty="0" smtClean="0"/>
              <a:t> </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109684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05100" y="95631"/>
            <a:ext cx="8520600" cy="763500"/>
          </a:xfrm>
        </p:spPr>
        <p:txBody>
          <a:bodyPr/>
          <a:lstStyle/>
          <a:p>
            <a:r>
              <a:rPr lang="en-US" altLang="zh-TW" sz="3200" dirty="0"/>
              <a:t>Recurrent Neural Network</a:t>
            </a:r>
            <a:r>
              <a:rPr lang="zh-TW" altLang="en-US" sz="3200" dirty="0"/>
              <a:t>（</a:t>
            </a:r>
            <a:r>
              <a:rPr lang="en-US" altLang="zh-TW" sz="3200" dirty="0"/>
              <a:t>RNN</a:t>
            </a:r>
            <a:r>
              <a:rPr lang="zh-TW" altLang="en-US" sz="3200" dirty="0" smtClean="0"/>
              <a:t>）</a:t>
            </a:r>
            <a:r>
              <a:rPr lang="en-US" altLang="zh-TW" sz="3200" dirty="0" smtClean="0"/>
              <a:t/>
            </a:r>
            <a:br>
              <a:rPr lang="en-US" altLang="zh-TW" sz="3200" dirty="0" smtClean="0"/>
            </a:br>
            <a:r>
              <a:rPr lang="en-US" altLang="zh-TW" sz="3200" dirty="0"/>
              <a:t/>
            </a:r>
            <a:br>
              <a:rPr lang="en-US" altLang="zh-TW" sz="3200" dirty="0"/>
            </a:br>
            <a:r>
              <a:rPr lang="en-US" altLang="zh-TW" sz="3200" dirty="0" smtClean="0"/>
              <a:t/>
            </a:r>
            <a:br>
              <a:rPr lang="en-US" altLang="zh-TW" sz="3200" dirty="0" smtClean="0"/>
            </a:br>
            <a:endParaRPr lang="zh-TW" altLang="en-US" sz="3200" dirty="0"/>
          </a:p>
        </p:txBody>
      </p:sp>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37</a:t>
            </a:fld>
            <a:endParaRPr lang="zh-TW"/>
          </a:p>
        </p:txBody>
      </p:sp>
      <p:pic>
        <p:nvPicPr>
          <p:cNvPr id="6146" name="Picture 2" descr="https://ithelp.ithome.com.tw/upload/images/20181028/20112540kRCM63t0EJ.png"/>
          <p:cNvPicPr>
            <a:picLocks noChangeAspect="1" noChangeArrowheads="1"/>
          </p:cNvPicPr>
          <p:nvPr/>
        </p:nvPicPr>
        <p:blipFill rotWithShape="1">
          <a:blip r:embed="rId2">
            <a:extLst>
              <a:ext uri="{28A0092B-C50C-407E-A947-70E740481C1C}">
                <a14:useLocalDpi xmlns:a14="http://schemas.microsoft.com/office/drawing/2010/main" val="0"/>
              </a:ext>
            </a:extLst>
          </a:blip>
          <a:srcRect l="-1" t="16703" r="73571"/>
          <a:stretch/>
        </p:blipFill>
        <p:spPr bwMode="auto">
          <a:xfrm rot="16200000">
            <a:off x="-303447" y="626410"/>
            <a:ext cx="3258438" cy="234674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descr="An unrolled recurrent neural network."/>
          <p:cNvPicPr/>
          <p:nvPr/>
        </p:nvPicPr>
        <p:blipFill rotWithShape="1">
          <a:blip r:embed="rId3" cstate="print">
            <a:extLst>
              <a:ext uri="{28A0092B-C50C-407E-A947-70E740481C1C}">
                <a14:useLocalDpi xmlns:a14="http://schemas.microsoft.com/office/drawing/2010/main" val="0"/>
              </a:ext>
            </a:extLst>
          </a:blip>
          <a:srcRect r="76027"/>
          <a:stretch/>
        </p:blipFill>
        <p:spPr bwMode="auto">
          <a:xfrm>
            <a:off x="311701" y="3751270"/>
            <a:ext cx="2031450" cy="2952750"/>
          </a:xfrm>
          <a:prstGeom prst="rect">
            <a:avLst/>
          </a:prstGeom>
          <a:noFill/>
          <a:ln>
            <a:noFill/>
          </a:ln>
        </p:spPr>
      </p:pic>
      <p:pic>
        <p:nvPicPr>
          <p:cNvPr id="8" name="圖片 7" descr="An unrolled recurrent neural network."/>
          <p:cNvPicPr/>
          <p:nvPr/>
        </p:nvPicPr>
        <p:blipFill rotWithShape="1">
          <a:blip r:embed="rId3" cstate="print">
            <a:extLst>
              <a:ext uri="{28A0092B-C50C-407E-A947-70E740481C1C}">
                <a14:useLocalDpi xmlns:a14="http://schemas.microsoft.com/office/drawing/2010/main" val="0"/>
              </a:ext>
            </a:extLst>
          </a:blip>
          <a:srcRect l="22647"/>
          <a:stretch/>
        </p:blipFill>
        <p:spPr bwMode="auto">
          <a:xfrm>
            <a:off x="2135536" y="3751270"/>
            <a:ext cx="6554857" cy="2952750"/>
          </a:xfrm>
          <a:prstGeom prst="rect">
            <a:avLst/>
          </a:prstGeom>
          <a:noFill/>
          <a:ln>
            <a:noFill/>
          </a:ln>
        </p:spPr>
      </p:pic>
    </p:spTree>
    <p:extLst>
      <p:ext uri="{BB962C8B-B14F-4D97-AF65-F5344CB8AC3E}">
        <p14:creationId xmlns:p14="http://schemas.microsoft.com/office/powerpoint/2010/main" val="30802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593366"/>
            <a:ext cx="8766578" cy="763500"/>
          </a:xfrm>
        </p:spPr>
        <p:txBody>
          <a:bodyPr/>
          <a:lstStyle/>
          <a:p>
            <a:r>
              <a:rPr lang="en-US" altLang="zh-TW" dirty="0" smtClean="0"/>
              <a:t>Long Short-Term Memory (LSTM) </a:t>
            </a:r>
            <a:br>
              <a:rPr lang="en-US" altLang="zh-TW" dirty="0" smtClean="0"/>
            </a:br>
            <a:r>
              <a:rPr lang="en-US" altLang="zh-TW" dirty="0" smtClean="0"/>
              <a:t>-- A special type of RNN</a:t>
            </a:r>
            <a:br>
              <a:rPr lang="en-US" altLang="zh-TW" dirty="0" smtClean="0"/>
            </a:br>
            <a:endParaRPr lang="zh-TW" altLang="en-US" dirty="0"/>
          </a:p>
        </p:txBody>
      </p:sp>
      <p:pic>
        <p:nvPicPr>
          <p:cNvPr id="86" name="圖片 85" descr="An unrolled recurrent neural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11" y="2464191"/>
            <a:ext cx="4314507" cy="1380172"/>
          </a:xfrm>
          <a:prstGeom prst="rect">
            <a:avLst/>
          </a:prstGeom>
          <a:noFill/>
          <a:ln>
            <a:noFill/>
          </a:ln>
        </p:spPr>
      </p:pic>
      <p:pic>
        <p:nvPicPr>
          <p:cNvPr id="87" name="圖片 86" descr="A LSTM neural network."/>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9892" y="4117340"/>
            <a:ext cx="4405948" cy="2146300"/>
          </a:xfrm>
          <a:prstGeom prst="rect">
            <a:avLst/>
          </a:prstGeom>
          <a:noFill/>
          <a:ln>
            <a:noFill/>
          </a:ln>
        </p:spPr>
      </p:pic>
      <p:sp>
        <p:nvSpPr>
          <p:cNvPr id="88" name="投影片編號版面配置區 87"/>
          <p:cNvSpPr>
            <a:spLocks noGrp="1"/>
          </p:cNvSpPr>
          <p:nvPr>
            <p:ph type="sldNum" idx="12"/>
          </p:nvPr>
        </p:nvSpPr>
        <p:spPr/>
        <p:txBody>
          <a:bodyPr/>
          <a:lstStyle/>
          <a:p>
            <a:pPr lvl="0">
              <a:spcBef>
                <a:spcPts val="0"/>
              </a:spcBef>
              <a:buNone/>
            </a:pPr>
            <a:fld id="{00000000-1234-1234-1234-123412341234}" type="slidenum">
              <a:rPr lang="en-US" altLang="zh-TW" smtClean="0"/>
              <a:t>38</a:t>
            </a:fld>
            <a:endParaRPr lang="zh-TW"/>
          </a:p>
        </p:txBody>
      </p:sp>
      <p:pic>
        <p:nvPicPr>
          <p:cNvPr id="6" name="圖片 5" descr="http://colah.github.io/posts/2015-08-Understanding-LSTMs/img/LSTM3-SimpleRNN.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700" y="4663440"/>
            <a:ext cx="3284940" cy="1600200"/>
          </a:xfrm>
          <a:prstGeom prst="rect">
            <a:avLst/>
          </a:prstGeom>
          <a:noFill/>
          <a:ln>
            <a:noFill/>
          </a:ln>
        </p:spPr>
      </p:pic>
    </p:spTree>
    <p:extLst>
      <p:ext uri="{BB962C8B-B14F-4D97-AF65-F5344CB8AC3E}">
        <p14:creationId xmlns:p14="http://schemas.microsoft.com/office/powerpoint/2010/main" val="176317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additive="base">
                                        <p:cTn id="13" dur="500" fill="hold"/>
                                        <p:tgtEl>
                                          <p:spTgt spid="87"/>
                                        </p:tgtEl>
                                        <p:attrNameLst>
                                          <p:attrName>ppt_x</p:attrName>
                                        </p:attrNameLst>
                                      </p:cBhvr>
                                      <p:tavLst>
                                        <p:tav tm="0">
                                          <p:val>
                                            <p:strVal val="#ppt_x"/>
                                          </p:val>
                                        </p:tav>
                                        <p:tav tm="100000">
                                          <p:val>
                                            <p:strVal val="#ppt_x"/>
                                          </p:val>
                                        </p:tav>
                                      </p:tavLst>
                                    </p:anim>
                                    <p:anim calcmode="lin" valueType="num">
                                      <p:cBhvr additive="base">
                                        <p:cTn id="1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zh-TW" sz="4000" b="1" i="0" u="none" strike="noStrike" cap="none" dirty="0">
                <a:solidFill>
                  <a:schemeClr val="accent1"/>
                </a:solidFill>
                <a:latin typeface="PT Sans Narrow"/>
                <a:ea typeface="PT Sans Narrow"/>
                <a:cs typeface="PT Sans Narrow"/>
                <a:sym typeface="PT Sans Narrow"/>
              </a:rPr>
              <a:t>Outline</a:t>
            </a:r>
          </a:p>
        </p:txBody>
      </p:sp>
      <p:sp>
        <p:nvSpPr>
          <p:cNvPr id="74" name="Shape 74"/>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noAutofit/>
          </a:bodyPr>
          <a:lstStyle/>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smtClean="0">
                <a:solidFill>
                  <a:srgbClr val="3333FF"/>
                </a:solidFill>
                <a:latin typeface="PT Sans Narrow"/>
                <a:ea typeface="PT Sans Narrow"/>
                <a:cs typeface="PT Sans Narrow"/>
                <a:sym typeface="PT Sans Narrow"/>
              </a:rPr>
              <a:t>Big </a:t>
            </a:r>
            <a:r>
              <a:rPr lang="zh-TW" sz="3600" b="0" i="0" u="none" strike="noStrike" cap="none" dirty="0">
                <a:solidFill>
                  <a:srgbClr val="3333FF"/>
                </a:solidFill>
                <a:latin typeface="PT Sans Narrow"/>
                <a:ea typeface="PT Sans Narrow"/>
                <a:cs typeface="PT Sans Narrow"/>
                <a:sym typeface="PT Sans Narrow"/>
              </a:rPr>
              <a:t>Data</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a:solidFill>
                  <a:srgbClr val="3333FF"/>
                </a:solidFill>
                <a:latin typeface="PT Sans Narrow"/>
                <a:ea typeface="PT Sans Narrow"/>
                <a:cs typeface="PT Sans Narrow"/>
                <a:sym typeface="PT Sans Narrow"/>
              </a:rPr>
              <a:t>Deep </a:t>
            </a:r>
            <a:r>
              <a:rPr lang="zh-TW" sz="3600" b="0" i="0" u="none" strike="noStrike" cap="none" dirty="0" smtClean="0">
                <a:solidFill>
                  <a:srgbClr val="3333FF"/>
                </a:solidFill>
                <a:latin typeface="PT Sans Narrow"/>
                <a:ea typeface="PT Sans Narrow"/>
                <a:cs typeface="PT Sans Narrow"/>
                <a:sym typeface="PT Sans Narrow"/>
              </a:rPr>
              <a:t>Learning</a:t>
            </a:r>
            <a:endParaRPr lang="zh-TW" sz="3600" b="0" i="0" u="none" strike="noStrike" cap="none" dirty="0">
              <a:solidFill>
                <a:srgbClr val="3333FF"/>
              </a:solidFill>
              <a:latin typeface="PT Sans Narrow"/>
              <a:ea typeface="PT Sans Narrow"/>
              <a:cs typeface="PT Sans Narrow"/>
              <a:sym typeface="PT Sans Narrow"/>
            </a:endParaRPr>
          </a:p>
          <a:p>
            <a:pPr marL="457200" marR="0" lvl="0" indent="-457200" algn="l" rtl="0">
              <a:lnSpc>
                <a:spcPct val="115000"/>
              </a:lnSpc>
              <a:spcBef>
                <a:spcPts val="1600"/>
              </a:spcBef>
              <a:spcAft>
                <a:spcPts val="0"/>
              </a:spcAft>
              <a:buClr>
                <a:srgbClr val="3333FF"/>
              </a:buClr>
              <a:buSzPct val="100000"/>
              <a:buFont typeface="PT Sans Narrow"/>
              <a:buChar char="❖"/>
            </a:pPr>
            <a:r>
              <a:rPr lang="en-US" altLang="zh-TW" sz="3600" b="0" i="0" u="none" strike="noStrike" cap="none" dirty="0" smtClean="0">
                <a:solidFill>
                  <a:srgbClr val="3333FF"/>
                </a:solidFill>
                <a:latin typeface="PT Sans Narrow"/>
                <a:ea typeface="PT Sans Narrow"/>
                <a:cs typeface="PT Sans Narrow"/>
                <a:sym typeface="PT Sans Narrow"/>
              </a:rPr>
              <a:t>Deep Learning Techniques</a:t>
            </a:r>
          </a:p>
          <a:p>
            <a:pPr marL="457200" marR="0" lvl="0" indent="-457200" algn="l" rtl="0">
              <a:lnSpc>
                <a:spcPct val="115000"/>
              </a:lnSpc>
              <a:spcBef>
                <a:spcPts val="1600"/>
              </a:spcBef>
              <a:spcAft>
                <a:spcPts val="0"/>
              </a:spcAft>
              <a:buClr>
                <a:srgbClr val="3333FF"/>
              </a:buClr>
              <a:buSzPct val="100000"/>
              <a:buFont typeface="PT Sans Narrow"/>
              <a:buChar char="❖"/>
            </a:pPr>
            <a:r>
              <a:rPr lang="en-US" altLang="zh-TW" sz="3600" b="1" i="0" u="sng" strike="noStrike" cap="none" dirty="0" smtClean="0">
                <a:solidFill>
                  <a:srgbClr val="3333FF"/>
                </a:solidFill>
                <a:latin typeface="PT Sans Narrow"/>
                <a:ea typeface="PT Sans Narrow"/>
                <a:cs typeface="PT Sans Narrow"/>
                <a:sym typeface="PT Sans Narrow"/>
              </a:rPr>
              <a:t>Deep Learning Applications in Industry 4.0</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smtClean="0">
                <a:solidFill>
                  <a:srgbClr val="3333FF"/>
                </a:solidFill>
                <a:latin typeface="PT Sans Narrow"/>
                <a:ea typeface="PT Sans Narrow"/>
                <a:cs typeface="PT Sans Narrow"/>
                <a:sym typeface="PT Sans Narrow"/>
              </a:rPr>
              <a:t>Conclusion</a:t>
            </a:r>
            <a:endParaRPr lang="zh-TW" sz="3600" b="0" i="0" u="none" strike="noStrike" cap="none" dirty="0">
              <a:solidFill>
                <a:srgbClr val="3333FF"/>
              </a:solidFill>
              <a:latin typeface="PT Sans Narrow"/>
              <a:ea typeface="PT Sans Narrow"/>
              <a:cs typeface="PT Sans Narrow"/>
              <a:sym typeface="PT Sans Narrow"/>
            </a:endParaRPr>
          </a:p>
        </p:txBody>
      </p:sp>
    </p:spTree>
    <p:extLst>
      <p:ext uri="{BB962C8B-B14F-4D97-AF65-F5344CB8AC3E}">
        <p14:creationId xmlns:p14="http://schemas.microsoft.com/office/powerpoint/2010/main" val="2010030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030" name="Picture 6" descr="相關圖片"/>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42"/>
          <a:stretch/>
        </p:blipFill>
        <p:spPr bwMode="auto">
          <a:xfrm>
            <a:off x="258184" y="2265131"/>
            <a:ext cx="8428616" cy="4193969"/>
          </a:xfrm>
          <a:prstGeom prst="rect">
            <a:avLst/>
          </a:prstGeom>
          <a:noFill/>
          <a:extLst>
            <a:ext uri="{909E8E84-426E-40DD-AFC4-6F175D3DCCD1}">
              <a14:hiddenFill xmlns:a14="http://schemas.microsoft.com/office/drawing/2010/main">
                <a:solidFill>
                  <a:srgbClr val="FFFFFF"/>
                </a:solidFill>
              </a14:hiddenFill>
            </a:ext>
          </a:extLst>
        </p:spPr>
      </p:pic>
      <p:sp>
        <p:nvSpPr>
          <p:cNvPr id="174" name="Shape 174"/>
          <p:cNvSpPr txBox="1">
            <a:spLocks noGrp="1"/>
          </p:cNvSpPr>
          <p:nvPr>
            <p:ph type="title"/>
          </p:nvPr>
        </p:nvSpPr>
        <p:spPr>
          <a:xfrm>
            <a:off x="457200" y="0"/>
            <a:ext cx="8229600" cy="838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zh-TW" sz="3600" b="1" i="0" strike="noStrike" cap="none" dirty="0">
                <a:solidFill>
                  <a:schemeClr val="accent1"/>
                </a:solidFill>
                <a:latin typeface="PT Sans Narrow"/>
                <a:ea typeface="PT Sans Narrow"/>
                <a:cs typeface="PT Sans Narrow"/>
                <a:sym typeface="PT Sans Narrow"/>
              </a:rPr>
              <a:t>What is </a:t>
            </a:r>
            <a:r>
              <a:rPr lang="en-US" altLang="zh-TW" sz="3600" b="1" i="0" strike="noStrike" cap="none" dirty="0" smtClean="0">
                <a:solidFill>
                  <a:schemeClr val="accent1"/>
                </a:solidFill>
                <a:latin typeface="PT Sans Narrow"/>
                <a:ea typeface="PT Sans Narrow"/>
                <a:cs typeface="PT Sans Narrow"/>
                <a:sym typeface="PT Sans Narrow"/>
              </a:rPr>
              <a:t>“</a:t>
            </a:r>
            <a:r>
              <a:rPr lang="zh-TW" sz="3600" b="1" i="0" strike="noStrike" cap="none" dirty="0" smtClean="0">
                <a:solidFill>
                  <a:schemeClr val="accent1"/>
                </a:solidFill>
                <a:latin typeface="PT Sans Narrow"/>
                <a:ea typeface="PT Sans Narrow"/>
                <a:cs typeface="PT Sans Narrow"/>
                <a:sym typeface="PT Sans Narrow"/>
              </a:rPr>
              <a:t>B</a:t>
            </a:r>
            <a:r>
              <a:rPr lang="en-US" altLang="zh-TW" sz="3600" b="1" i="0" strike="noStrike" cap="none" dirty="0" err="1" smtClean="0">
                <a:solidFill>
                  <a:schemeClr val="accent1"/>
                </a:solidFill>
                <a:latin typeface="PT Sans Narrow"/>
                <a:ea typeface="PT Sans Narrow"/>
                <a:cs typeface="PT Sans Narrow"/>
                <a:sym typeface="PT Sans Narrow"/>
              </a:rPr>
              <a:t>ig</a:t>
            </a:r>
            <a:r>
              <a:rPr lang="zh-TW" sz="3600" b="1" i="0" strike="noStrike" cap="none" dirty="0" smtClean="0">
                <a:solidFill>
                  <a:schemeClr val="accent1"/>
                </a:solidFill>
                <a:latin typeface="PT Sans Narrow"/>
                <a:ea typeface="PT Sans Narrow"/>
                <a:cs typeface="PT Sans Narrow"/>
                <a:sym typeface="PT Sans Narrow"/>
              </a:rPr>
              <a:t> D</a:t>
            </a:r>
            <a:r>
              <a:rPr lang="en-US" altLang="zh-TW" sz="3600" b="1" i="0" strike="noStrike" cap="none" dirty="0" smtClean="0">
                <a:solidFill>
                  <a:schemeClr val="accent1"/>
                </a:solidFill>
                <a:latin typeface="PT Sans Narrow"/>
                <a:ea typeface="PT Sans Narrow"/>
                <a:cs typeface="PT Sans Narrow"/>
                <a:sym typeface="PT Sans Narrow"/>
              </a:rPr>
              <a:t>ata” ?</a:t>
            </a:r>
            <a:endParaRPr lang="zh-TW" sz="3600" b="1" i="0" strike="noStrike" cap="none" dirty="0">
              <a:solidFill>
                <a:schemeClr val="accent1"/>
              </a:solidFill>
              <a:latin typeface="PT Sans Narrow"/>
              <a:ea typeface="PT Sans Narrow"/>
              <a:cs typeface="PT Sans Narrow"/>
              <a:sym typeface="PT Sans Narrow"/>
            </a:endParaRPr>
          </a:p>
        </p:txBody>
      </p:sp>
      <p:sp>
        <p:nvSpPr>
          <p:cNvPr id="175" name="Shape 175"/>
          <p:cNvSpPr txBox="1">
            <a:spLocks noGrp="1"/>
          </p:cNvSpPr>
          <p:nvPr>
            <p:ph type="body" idx="1"/>
          </p:nvPr>
        </p:nvSpPr>
        <p:spPr>
          <a:xfrm>
            <a:off x="121920" y="883315"/>
            <a:ext cx="8884920" cy="2606645"/>
          </a:xfrm>
          <a:prstGeom prst="rect">
            <a:avLst/>
          </a:prstGeom>
          <a:noFill/>
          <a:ln>
            <a:noFill/>
          </a:ln>
        </p:spPr>
        <p:txBody>
          <a:bodyPr lIns="91425" tIns="91425" rIns="91425" bIns="91425" anchor="t" anchorCtr="0">
            <a:noAutofit/>
          </a:bodyPr>
          <a:lstStyle/>
          <a:p>
            <a:pPr marL="342900" lvl="0" indent="-342900">
              <a:lnSpc>
                <a:spcPct val="95000"/>
              </a:lnSpc>
              <a:spcAft>
                <a:spcPts val="0"/>
              </a:spcAft>
              <a:buFont typeface="Arial" panose="020B0604020202020204" pitchFamily="34" charset="0"/>
              <a:buChar char="•"/>
            </a:pPr>
            <a:r>
              <a:rPr lang="en-US" sz="2400" dirty="0" smtClean="0">
                <a:solidFill>
                  <a:srgbClr val="000000"/>
                </a:solidFill>
                <a:latin typeface="+mn-lt"/>
                <a:ea typeface="PT Sans Narrow"/>
                <a:cs typeface="PT Sans Narrow"/>
                <a:sym typeface="Arial"/>
              </a:rPr>
              <a:t>… data </a:t>
            </a:r>
            <a:r>
              <a:rPr lang="en-US" sz="2400" dirty="0">
                <a:solidFill>
                  <a:srgbClr val="000000"/>
                </a:solidFill>
                <a:latin typeface="+mn-lt"/>
                <a:ea typeface="PT Sans Narrow"/>
                <a:cs typeface="PT Sans Narrow"/>
                <a:sym typeface="Arial"/>
              </a:rPr>
              <a:t>whose </a:t>
            </a:r>
            <a:r>
              <a:rPr lang="en-US" sz="2400" dirty="0">
                <a:solidFill>
                  <a:srgbClr val="FF0000"/>
                </a:solidFill>
                <a:latin typeface="+mn-lt"/>
                <a:ea typeface="PT Sans Narrow"/>
                <a:cs typeface="PT Sans Narrow"/>
                <a:sym typeface="Arial"/>
              </a:rPr>
              <a:t>scale, diversity, </a:t>
            </a:r>
            <a:r>
              <a:rPr lang="en-US" sz="2400" dirty="0" smtClean="0">
                <a:solidFill>
                  <a:srgbClr val="FF0000"/>
                </a:solidFill>
                <a:latin typeface="+mn-lt"/>
                <a:ea typeface="PT Sans Narrow"/>
                <a:cs typeface="PT Sans Narrow"/>
                <a:sym typeface="Arial"/>
              </a:rPr>
              <a:t>complexity and fidelity</a:t>
            </a:r>
            <a:r>
              <a:rPr lang="en-US" sz="2400" dirty="0" smtClean="0">
                <a:solidFill>
                  <a:srgbClr val="000000"/>
                </a:solidFill>
                <a:latin typeface="+mn-lt"/>
                <a:ea typeface="PT Sans Narrow"/>
                <a:cs typeface="PT Sans Narrow"/>
                <a:sym typeface="Arial"/>
              </a:rPr>
              <a:t> require </a:t>
            </a:r>
            <a:r>
              <a:rPr lang="en-US" sz="2400" dirty="0">
                <a:solidFill>
                  <a:srgbClr val="000000"/>
                </a:solidFill>
                <a:latin typeface="+mn-lt"/>
                <a:ea typeface="PT Sans Narrow"/>
                <a:cs typeface="PT Sans Narrow"/>
                <a:sym typeface="Arial"/>
              </a:rPr>
              <a:t>new architecture, techniques, algorithms, and analytics to manage it and extract value and hidden knowledge from </a:t>
            </a:r>
            <a:r>
              <a:rPr lang="en-US" sz="2400" dirty="0" smtClean="0">
                <a:solidFill>
                  <a:srgbClr val="000000"/>
                </a:solidFill>
                <a:latin typeface="+mn-lt"/>
                <a:ea typeface="PT Sans Narrow"/>
                <a:cs typeface="PT Sans Narrow"/>
                <a:sym typeface="Arial"/>
              </a:rPr>
              <a:t>it …</a:t>
            </a:r>
            <a:endParaRPr lang="en-US" sz="2400" dirty="0">
              <a:solidFill>
                <a:srgbClr val="000000"/>
              </a:solidFill>
              <a:latin typeface="+mn-lt"/>
              <a:ea typeface="PT Sans Narrow"/>
              <a:cs typeface="PT Sans Narrow"/>
              <a:sym typeface="Arial"/>
            </a:endParaRPr>
          </a:p>
          <a:p>
            <a:pPr marL="342900" lvl="0" indent="-342900">
              <a:lnSpc>
                <a:spcPct val="95000"/>
              </a:lnSpc>
              <a:spcAft>
                <a:spcPts val="0"/>
              </a:spcAft>
              <a:buFont typeface="Arial" panose="020B0604020202020204" pitchFamily="34" charset="0"/>
              <a:buChar char="•"/>
            </a:pPr>
            <a:endParaRPr sz="2400" dirty="0">
              <a:solidFill>
                <a:srgbClr val="000000"/>
              </a:solidFill>
              <a:latin typeface="+mn-lt"/>
              <a:ea typeface="PT Sans Narrow"/>
              <a:cs typeface="PT Sans Narrow"/>
              <a:sym typeface="Arial"/>
            </a:endParaRPr>
          </a:p>
          <a:p>
            <a:pPr marL="0" marR="0" lvl="0" indent="0" algn="l" rtl="0">
              <a:lnSpc>
                <a:spcPct val="95000"/>
              </a:lnSpc>
              <a:spcBef>
                <a:spcPts val="1600"/>
              </a:spcBef>
              <a:spcAft>
                <a:spcPts val="0"/>
              </a:spcAft>
              <a:buClr>
                <a:schemeClr val="dk2"/>
              </a:buClr>
              <a:buSzPct val="25000"/>
              <a:buFont typeface="Open Sans"/>
              <a:buNone/>
            </a:pPr>
            <a:endParaRPr sz="3600" dirty="0">
              <a:solidFill>
                <a:srgbClr val="000000"/>
              </a:solidFill>
              <a:latin typeface="PT Sans Narrow"/>
              <a:ea typeface="PT Sans Narrow"/>
              <a:cs typeface="PT Sans Narrow"/>
            </a:endParaRPr>
          </a:p>
        </p:txBody>
      </p:sp>
      <p:sp>
        <p:nvSpPr>
          <p:cNvPr id="2" name="投影片編號版面配置區 1"/>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4</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3722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500" fill="hold"/>
                                        <p:tgtEl>
                                          <p:spTgt spid="1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anim calcmode="lin" valueType="num">
                                      <p:cBhvr additive="base">
                                        <p:cTn id="13" dur="500" fill="hold"/>
                                        <p:tgtEl>
                                          <p:spTgt spid="1030"/>
                                        </p:tgtEl>
                                        <p:attrNameLst>
                                          <p:attrName>ppt_x</p:attrName>
                                        </p:attrNameLst>
                                      </p:cBhvr>
                                      <p:tavLst>
                                        <p:tav tm="0">
                                          <p:val>
                                            <p:strVal val="#ppt_x"/>
                                          </p:val>
                                        </p:tav>
                                        <p:tav tm="100000">
                                          <p:val>
                                            <p:strVal val="#ppt_x"/>
                                          </p:val>
                                        </p:tav>
                                      </p:tavLst>
                                    </p:anim>
                                    <p:anim calcmode="lin" valueType="num">
                                      <p:cBhvr additive="base">
                                        <p:cTn id="14"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 name="image11.png"/>
          <p:cNvPicPr/>
          <p:nvPr/>
        </p:nvPicPr>
        <p:blipFill>
          <a:blip r:embed="rId3"/>
          <a:srcRect l="920" t="21528" b="8265"/>
          <a:stretch>
            <a:fillRect/>
          </a:stretch>
        </p:blipFill>
        <p:spPr>
          <a:xfrm>
            <a:off x="0" y="414351"/>
            <a:ext cx="9216110" cy="5977334"/>
          </a:xfrm>
          <a:prstGeom prst="rect">
            <a:avLst/>
          </a:prstGeom>
          <a:ln/>
        </p:spPr>
      </p:pic>
      <p:sp>
        <p:nvSpPr>
          <p:cNvPr id="6" name="文字方塊 5"/>
          <p:cNvSpPr txBox="1"/>
          <p:nvPr/>
        </p:nvSpPr>
        <p:spPr>
          <a:xfrm>
            <a:off x="2865237" y="6417085"/>
            <a:ext cx="2361544" cy="276999"/>
          </a:xfrm>
          <a:prstGeom prst="rect">
            <a:avLst/>
          </a:prstGeom>
          <a:noFill/>
        </p:spPr>
        <p:txBody>
          <a:bodyPr wrap="none" rtlCol="0">
            <a:spAutoFit/>
          </a:bodyPr>
          <a:lstStyle/>
          <a:p>
            <a:r>
              <a:rPr lang="en-US" altLang="zh-TW" sz="1200" dirty="0" smtClean="0">
                <a:solidFill>
                  <a:srgbClr val="CE93D8"/>
                </a:solidFill>
              </a:rPr>
              <a:t>Source: Siemens </a:t>
            </a:r>
            <a:r>
              <a:rPr lang="en-US" altLang="zh-TW" sz="1200" dirty="0">
                <a:solidFill>
                  <a:srgbClr val="CE93D8"/>
                </a:solidFill>
              </a:rPr>
              <a:t>PLM </a:t>
            </a:r>
            <a:r>
              <a:rPr lang="en-US" altLang="zh-TW" sz="1200" dirty="0" smtClean="0">
                <a:solidFill>
                  <a:srgbClr val="CE93D8"/>
                </a:solidFill>
              </a:rPr>
              <a:t>Software</a:t>
            </a:r>
            <a:endParaRPr lang="zh-TW" altLang="en-US" sz="1200" dirty="0">
              <a:solidFill>
                <a:srgbClr val="CE93D8"/>
              </a:solidFill>
            </a:endParaRPr>
          </a:p>
        </p:txBody>
      </p:sp>
      <p:sp>
        <p:nvSpPr>
          <p:cNvPr id="4" name="投影片編號版面配置區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40</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975675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5042" y="133744"/>
            <a:ext cx="8520600" cy="763500"/>
          </a:xfrm>
        </p:spPr>
        <p:txBody>
          <a:bodyPr/>
          <a:lstStyle/>
          <a:p>
            <a:r>
              <a:rPr lang="en-US" altLang="zh-TW" dirty="0" smtClean="0"/>
              <a:t>MHMS (Machine Health Monitoring System</a:t>
            </a:r>
            <a:r>
              <a:rPr lang="en-US" altLang="zh-TW" dirty="0"/>
              <a:t>) for Smart Manufacturing</a:t>
            </a:r>
            <a:endParaRPr lang="zh-TW" altLang="en-US" dirty="0"/>
          </a:p>
        </p:txBody>
      </p:sp>
      <p:sp>
        <p:nvSpPr>
          <p:cNvPr id="5" name="文字方塊 4"/>
          <p:cNvSpPr txBox="1"/>
          <p:nvPr/>
        </p:nvSpPr>
        <p:spPr>
          <a:xfrm>
            <a:off x="311700" y="1462751"/>
            <a:ext cx="6359264"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b="1" dirty="0" smtClean="0"/>
              <a:t>Deep Learning Based </a:t>
            </a:r>
            <a:r>
              <a:rPr lang="en-US" altLang="zh-TW" sz="2400" b="1" dirty="0" smtClean="0">
                <a:solidFill>
                  <a:srgbClr val="FF0000"/>
                </a:solidFill>
              </a:rPr>
              <a:t>(E2E)</a:t>
            </a:r>
            <a:r>
              <a:rPr lang="en-US" altLang="zh-TW" sz="2400" b="1" dirty="0" smtClean="0"/>
              <a:t> MHMS </a:t>
            </a:r>
            <a:endParaRPr lang="zh-TW" altLang="en-US" sz="2400" b="1" dirty="0"/>
          </a:p>
        </p:txBody>
      </p:sp>
      <p:pic>
        <p:nvPicPr>
          <p:cNvPr id="8" name="圖片 7"/>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11700" y="1999404"/>
            <a:ext cx="4849266" cy="2054344"/>
          </a:xfrm>
          <a:prstGeom prst="rect">
            <a:avLst/>
          </a:prstGeom>
        </p:spPr>
      </p:pic>
      <p:pic>
        <p:nvPicPr>
          <p:cNvPr id="6" name="圖片 5"/>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311700" y="4128736"/>
            <a:ext cx="8634181" cy="2139186"/>
          </a:xfrm>
          <a:prstGeom prst="rect">
            <a:avLst/>
          </a:prstGeom>
        </p:spPr>
      </p:pic>
      <p:sp>
        <p:nvSpPr>
          <p:cNvPr id="7" name="Shape 532"/>
          <p:cNvSpPr/>
          <p:nvPr/>
        </p:nvSpPr>
        <p:spPr>
          <a:xfrm>
            <a:off x="-1" y="6441670"/>
            <a:ext cx="8785643" cy="416330"/>
          </a:xfrm>
          <a:prstGeom prst="rect">
            <a:avLst/>
          </a:prstGeom>
          <a:noFill/>
          <a:ln>
            <a:noFill/>
          </a:ln>
        </p:spPr>
        <p:txBody>
          <a:bodyPr lIns="91425" tIns="45700" rIns="91425" bIns="45700" anchor="t" anchorCtr="0">
            <a:noAutofit/>
          </a:bodyPr>
          <a:lstStyle/>
          <a:p>
            <a:pPr lvl="0" algn="ctr">
              <a:buClr>
                <a:srgbClr val="000000"/>
              </a:buClr>
              <a:buSzPct val="25000"/>
            </a:pPr>
            <a:r>
              <a:rPr lang="en-US" altLang="zh-TW" sz="1200" b="0" i="0" strike="noStrike" cap="none" dirty="0" smtClean="0">
                <a:solidFill>
                  <a:schemeClr val="hlink"/>
                </a:solidFill>
                <a:sym typeface="Arial"/>
              </a:rPr>
              <a:t>Source: </a:t>
            </a:r>
            <a:r>
              <a:rPr lang="en-US" altLang="zh-TW" sz="1200" dirty="0">
                <a:solidFill>
                  <a:schemeClr val="hlink"/>
                </a:solidFill>
              </a:rPr>
              <a:t>Zhao, </a:t>
            </a:r>
            <a:r>
              <a:rPr lang="en-US" altLang="zh-TW" sz="1200" dirty="0" err="1">
                <a:solidFill>
                  <a:schemeClr val="hlink"/>
                </a:solidFill>
              </a:rPr>
              <a:t>Rui</a:t>
            </a:r>
            <a:r>
              <a:rPr lang="en-US" altLang="zh-TW" sz="1200" dirty="0">
                <a:solidFill>
                  <a:schemeClr val="hlink"/>
                </a:solidFill>
              </a:rPr>
              <a:t>, et al</a:t>
            </a:r>
            <a:r>
              <a:rPr lang="en-US" altLang="zh-TW" sz="1200" dirty="0" smtClean="0">
                <a:solidFill>
                  <a:schemeClr val="hlink"/>
                </a:solidFill>
              </a:rPr>
              <a:t>., </a:t>
            </a:r>
            <a:r>
              <a:rPr lang="en-US" altLang="zh-TW" sz="1200" dirty="0">
                <a:solidFill>
                  <a:schemeClr val="hlink"/>
                </a:solidFill>
              </a:rPr>
              <a:t>"Deep Learning and Its Applications to Machine Health Monitoring: A </a:t>
            </a:r>
            <a:r>
              <a:rPr lang="en-US" altLang="zh-TW" sz="1200" dirty="0" smtClean="0">
                <a:solidFill>
                  <a:schemeClr val="hlink"/>
                </a:solidFill>
              </a:rPr>
              <a:t>Survey," 2016.</a:t>
            </a:r>
            <a:endParaRPr lang="zh-TW" sz="1200" b="0" i="0" strike="noStrike" cap="none" dirty="0">
              <a:solidFill>
                <a:schemeClr val="hlink"/>
              </a:solidFill>
              <a:sym typeface="Arial"/>
              <a:hlinkClick r:id="rId7"/>
            </a:endParaRPr>
          </a:p>
        </p:txBody>
      </p:sp>
      <p:sp>
        <p:nvSpPr>
          <p:cNvPr id="9" name="投影片編號版面配置區 8"/>
          <p:cNvSpPr>
            <a:spLocks noGrp="1"/>
          </p:cNvSpPr>
          <p:nvPr>
            <p:ph type="sldNum" idx="12"/>
          </p:nvPr>
        </p:nvSpPr>
        <p:spPr/>
        <p:txBody>
          <a:bodyPr/>
          <a:lstStyle/>
          <a:p>
            <a:pPr lvl="0">
              <a:spcBef>
                <a:spcPts val="0"/>
              </a:spcBef>
              <a:buNone/>
            </a:pPr>
            <a:fld id="{00000000-1234-1234-1234-123412341234}" type="slidenum">
              <a:rPr lang="en-US" altLang="zh-TW" smtClean="0"/>
              <a:t>41</a:t>
            </a:fld>
            <a:endParaRPr lang="zh-TW"/>
          </a:p>
        </p:txBody>
      </p:sp>
    </p:spTree>
    <p:extLst>
      <p:ext uri="{BB962C8B-B14F-4D97-AF65-F5344CB8AC3E}">
        <p14:creationId xmlns:p14="http://schemas.microsoft.com/office/powerpoint/2010/main" val="402294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593366"/>
            <a:ext cx="8629100" cy="943200"/>
          </a:xfrm>
          <a:noFill/>
          <a:ln>
            <a:noFill/>
          </a:ln>
        </p:spPr>
        <p:txBody>
          <a:bodyPr lIns="91425" tIns="91425" rIns="91425" bIns="91425" anchor="t" anchorCtr="0"/>
          <a:lstStyle/>
          <a:p>
            <a:pPr>
              <a:buClr>
                <a:schemeClr val="dk1"/>
              </a:buClr>
            </a:pPr>
            <a:r>
              <a:rPr lang="en-US" altLang="zh-TW" sz="2800" b="0" dirty="0">
                <a:solidFill>
                  <a:schemeClr val="dk1"/>
                </a:solidFill>
                <a:latin typeface="Arial"/>
                <a:ea typeface="Arial"/>
                <a:cs typeface="Arial"/>
                <a:sym typeface="Arial"/>
              </a:rPr>
              <a:t>Remaining Useful Life (RUL) Estimation</a:t>
            </a:r>
            <a:br>
              <a:rPr lang="en-US" altLang="zh-TW" sz="2800" b="0" dirty="0">
                <a:solidFill>
                  <a:schemeClr val="dk1"/>
                </a:solidFill>
                <a:latin typeface="Arial"/>
                <a:ea typeface="Arial"/>
                <a:cs typeface="Arial"/>
                <a:sym typeface="Arial"/>
              </a:rPr>
            </a:br>
            <a:r>
              <a:rPr lang="en-US" altLang="zh-TW" sz="2800" b="0" dirty="0" smtClean="0">
                <a:solidFill>
                  <a:schemeClr val="dk1"/>
                </a:solidFill>
                <a:latin typeface="Arial"/>
                <a:ea typeface="Arial"/>
                <a:cs typeface="Arial"/>
                <a:sym typeface="Arial"/>
              </a:rPr>
              <a:t>with Enhanced Convolutional </a:t>
            </a:r>
            <a:r>
              <a:rPr lang="en-US" altLang="zh-TW" sz="2800" b="0" dirty="0">
                <a:solidFill>
                  <a:schemeClr val="dk1"/>
                </a:solidFill>
                <a:latin typeface="Arial"/>
                <a:ea typeface="Arial"/>
                <a:cs typeface="Arial"/>
                <a:sym typeface="Arial"/>
              </a:rPr>
              <a:t>Neural </a:t>
            </a:r>
            <a:r>
              <a:rPr lang="en-US" altLang="zh-TW" sz="2800" b="0" dirty="0" smtClean="0">
                <a:solidFill>
                  <a:schemeClr val="dk1"/>
                </a:solidFill>
                <a:latin typeface="Arial"/>
                <a:ea typeface="Arial"/>
                <a:cs typeface="Arial"/>
                <a:sym typeface="Arial"/>
              </a:rPr>
              <a:t>Network (ECNN) </a:t>
            </a:r>
            <a:br>
              <a:rPr lang="en-US" altLang="zh-TW" sz="2800" b="0" dirty="0" smtClean="0">
                <a:solidFill>
                  <a:schemeClr val="dk1"/>
                </a:solidFill>
                <a:latin typeface="Arial"/>
                <a:ea typeface="Arial"/>
                <a:cs typeface="Arial"/>
                <a:sym typeface="Arial"/>
              </a:rPr>
            </a:br>
            <a:endParaRPr lang="zh-TW" altLang="en-US" sz="2800" b="0" dirty="0">
              <a:solidFill>
                <a:schemeClr val="dk1"/>
              </a:solidFill>
              <a:latin typeface="Arial"/>
              <a:ea typeface="Arial"/>
              <a:cs typeface="Arial"/>
              <a:sym typeface="Arial"/>
            </a:endParaRPr>
          </a:p>
        </p:txBody>
      </p:sp>
      <p:sp>
        <p:nvSpPr>
          <p:cNvPr id="3" name="內容版面配置區 2"/>
          <p:cNvSpPr>
            <a:spLocks noGrp="1"/>
          </p:cNvSpPr>
          <p:nvPr>
            <p:ph idx="1"/>
          </p:nvPr>
        </p:nvSpPr>
        <p:spPr/>
        <p:txBody>
          <a:bodyPr/>
          <a:lstStyle/>
          <a:p>
            <a:endParaRPr lang="zh-TW" altLang="en-US" dirty="0"/>
          </a:p>
        </p:txBody>
      </p:sp>
      <p:pic>
        <p:nvPicPr>
          <p:cNvPr id="5" name="圖片 4"/>
          <p:cNvPicPr>
            <a:picLocks noChangeAspect="1"/>
          </p:cNvPicPr>
          <p:nvPr/>
        </p:nvPicPr>
        <p:blipFill>
          <a:blip r:embed="rId3"/>
          <a:stretch>
            <a:fillRect/>
          </a:stretch>
        </p:blipFill>
        <p:spPr>
          <a:xfrm>
            <a:off x="57150" y="2226469"/>
            <a:ext cx="9029700" cy="3000375"/>
          </a:xfrm>
          <a:prstGeom prst="rect">
            <a:avLst/>
          </a:prstGeom>
        </p:spPr>
      </p:pic>
      <p:sp>
        <p:nvSpPr>
          <p:cNvPr id="6" name="投影片編號版面配置區 5"/>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42</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931053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593366"/>
            <a:ext cx="8766578" cy="763500"/>
          </a:xfrm>
        </p:spPr>
        <p:txBody>
          <a:bodyPr/>
          <a:lstStyle/>
          <a:p>
            <a:r>
              <a:rPr lang="en-US" altLang="zh-TW" dirty="0" smtClean="0"/>
              <a:t>Remaining Useful Life (RUL) Estimation</a:t>
            </a:r>
            <a:br>
              <a:rPr lang="en-US" altLang="zh-TW" dirty="0" smtClean="0"/>
            </a:br>
            <a:r>
              <a:rPr lang="en-US" altLang="zh-TW" dirty="0" smtClean="0"/>
              <a:t>with Long Short-Term Memory (LSTM) </a:t>
            </a:r>
            <a:br>
              <a:rPr lang="en-US" altLang="zh-TW" dirty="0" smtClean="0"/>
            </a:br>
            <a:r>
              <a:rPr lang="en-US" altLang="zh-TW" dirty="0" smtClean="0"/>
              <a:t>Recurrent  Neural Network (RNN)</a:t>
            </a:r>
            <a:endParaRPr lang="zh-TW" altLang="en-US" dirty="0"/>
          </a:p>
        </p:txBody>
      </p:sp>
      <p:pic>
        <p:nvPicPr>
          <p:cNvPr id="86" name="圖片 85" descr="An unrolled recurrent neural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11" y="2464191"/>
            <a:ext cx="4314507" cy="1380172"/>
          </a:xfrm>
          <a:prstGeom prst="rect">
            <a:avLst/>
          </a:prstGeom>
          <a:noFill/>
          <a:ln>
            <a:noFill/>
          </a:ln>
        </p:spPr>
      </p:pic>
      <p:pic>
        <p:nvPicPr>
          <p:cNvPr id="87" name="圖片 86" descr="A LSTM neural network."/>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9892" y="4117340"/>
            <a:ext cx="4405948" cy="2146300"/>
          </a:xfrm>
          <a:prstGeom prst="rect">
            <a:avLst/>
          </a:prstGeom>
          <a:noFill/>
          <a:ln>
            <a:noFill/>
          </a:ln>
        </p:spPr>
      </p:pic>
      <p:sp>
        <p:nvSpPr>
          <p:cNvPr id="88" name="投影片編號版面配置區 87"/>
          <p:cNvSpPr>
            <a:spLocks noGrp="1"/>
          </p:cNvSpPr>
          <p:nvPr>
            <p:ph type="sldNum" idx="12"/>
          </p:nvPr>
        </p:nvSpPr>
        <p:spPr/>
        <p:txBody>
          <a:bodyPr/>
          <a:lstStyle/>
          <a:p>
            <a:pPr lvl="0">
              <a:spcBef>
                <a:spcPts val="0"/>
              </a:spcBef>
              <a:buNone/>
            </a:pPr>
            <a:fld id="{00000000-1234-1234-1234-123412341234}" type="slidenum">
              <a:rPr lang="en-US" altLang="zh-TW" smtClean="0"/>
              <a:t>43</a:t>
            </a:fld>
            <a:endParaRPr lang="zh-TW"/>
          </a:p>
        </p:txBody>
      </p:sp>
      <p:pic>
        <p:nvPicPr>
          <p:cNvPr id="6" name="圖片 5" descr="http://colah.github.io/posts/2015-08-Understanding-LSTMs/img/LSTM3-SimpleRNN.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700" y="4663440"/>
            <a:ext cx="3284940" cy="1600200"/>
          </a:xfrm>
          <a:prstGeom prst="rect">
            <a:avLst/>
          </a:prstGeom>
          <a:noFill/>
          <a:ln>
            <a:noFill/>
          </a:ln>
        </p:spPr>
      </p:pic>
    </p:spTree>
    <p:extLst>
      <p:ext uri="{BB962C8B-B14F-4D97-AF65-F5344CB8AC3E}">
        <p14:creationId xmlns:p14="http://schemas.microsoft.com/office/powerpoint/2010/main" val="346228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additive="base">
                                        <p:cTn id="13" dur="500" fill="hold"/>
                                        <p:tgtEl>
                                          <p:spTgt spid="87"/>
                                        </p:tgtEl>
                                        <p:attrNameLst>
                                          <p:attrName>ppt_x</p:attrName>
                                        </p:attrNameLst>
                                      </p:cBhvr>
                                      <p:tavLst>
                                        <p:tav tm="0">
                                          <p:val>
                                            <p:strVal val="#ppt_x"/>
                                          </p:val>
                                        </p:tav>
                                        <p:tav tm="100000">
                                          <p:val>
                                            <p:strVal val="#ppt_x"/>
                                          </p:val>
                                        </p:tav>
                                      </p:tavLst>
                                    </p:anim>
                                    <p:anim calcmode="lin" valueType="num">
                                      <p:cBhvr additive="base">
                                        <p:cTn id="1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endParaRPr lang="zh-TW" altLang="en-US" sz="1500" dirty="0">
              <a:latin typeface="標楷體" panose="03000509000000000000" pitchFamily="65" charset="-120"/>
              <a:ea typeface="標楷體" panose="03000509000000000000" pitchFamily="65" charset="-120"/>
            </a:endParaRPr>
          </a:p>
        </p:txBody>
      </p:sp>
      <p:pic>
        <p:nvPicPr>
          <p:cNvPr id="4" name="圖片 3"/>
          <p:cNvPicPr/>
          <p:nvPr/>
        </p:nvPicPr>
        <p:blipFill>
          <a:blip r:embed="rId3">
            <a:extLst>
              <a:ext uri="{28A0092B-C50C-407E-A947-70E740481C1C}">
                <a14:useLocalDpi xmlns:a14="http://schemas.microsoft.com/office/drawing/2010/main" val="0"/>
              </a:ext>
            </a:extLst>
          </a:blip>
          <a:stretch>
            <a:fillRect/>
          </a:stretch>
        </p:blipFill>
        <p:spPr>
          <a:xfrm>
            <a:off x="2028586" y="2877550"/>
            <a:ext cx="4699112" cy="2713625"/>
          </a:xfrm>
          <a:prstGeom prst="rect">
            <a:avLst/>
          </a:prstGeom>
        </p:spPr>
      </p:pic>
      <p:sp>
        <p:nvSpPr>
          <p:cNvPr id="5" name="矩形 4"/>
          <p:cNvSpPr/>
          <p:nvPr/>
        </p:nvSpPr>
        <p:spPr>
          <a:xfrm>
            <a:off x="2690949" y="2577921"/>
            <a:ext cx="4441372" cy="3492624"/>
          </a:xfrm>
          <a:prstGeom prst="rect">
            <a:avLst/>
          </a:prstGeom>
          <a:solidFill>
            <a:srgbClr val="CCCC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投影片編號版面配置區 6"/>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44</a:t>
            </a:fld>
            <a:endParaRPr lang="zh-TW" sz="1400" b="0" i="0" u="none" strike="noStrike" cap="none">
              <a:solidFill>
                <a:srgbClr val="000000"/>
              </a:solidFill>
              <a:latin typeface="Arial"/>
              <a:ea typeface="Arial"/>
              <a:cs typeface="Arial"/>
              <a:sym typeface="Arial"/>
            </a:endParaRPr>
          </a:p>
        </p:txBody>
      </p:sp>
      <p:sp>
        <p:nvSpPr>
          <p:cNvPr id="10" name="標題 1"/>
          <p:cNvSpPr>
            <a:spLocks noGrp="1"/>
          </p:cNvSpPr>
          <p:nvPr>
            <p:ph type="title"/>
          </p:nvPr>
        </p:nvSpPr>
        <p:spPr>
          <a:xfrm>
            <a:off x="311700" y="593366"/>
            <a:ext cx="8766578" cy="763500"/>
          </a:xfrm>
          <a:noFill/>
          <a:ln>
            <a:noFill/>
          </a:ln>
        </p:spPr>
        <p:txBody>
          <a:bodyPr lIns="91425" tIns="91425" rIns="91425" bIns="91425" anchor="t" anchorCtr="0"/>
          <a:lstStyle/>
          <a:p>
            <a:pPr>
              <a:buClr>
                <a:schemeClr val="dk1"/>
              </a:buClr>
            </a:pPr>
            <a:r>
              <a:rPr lang="en-US" altLang="zh-TW" sz="2800" b="0" dirty="0">
                <a:solidFill>
                  <a:schemeClr val="dk1"/>
                </a:solidFill>
                <a:latin typeface="Arial"/>
                <a:ea typeface="Arial"/>
                <a:cs typeface="Arial"/>
              </a:rPr>
              <a:t>Remaining Useful Life (RUL) Estimation</a:t>
            </a:r>
            <a:br>
              <a:rPr lang="en-US" altLang="zh-TW" sz="2800" b="0" dirty="0">
                <a:solidFill>
                  <a:schemeClr val="dk1"/>
                </a:solidFill>
                <a:latin typeface="Arial"/>
                <a:ea typeface="Arial"/>
                <a:cs typeface="Arial"/>
              </a:rPr>
            </a:br>
            <a:r>
              <a:rPr lang="en-US" altLang="zh-TW" sz="2800" b="0" dirty="0">
                <a:solidFill>
                  <a:schemeClr val="dk1"/>
                </a:solidFill>
                <a:latin typeface="Arial"/>
                <a:ea typeface="Arial"/>
                <a:cs typeface="Arial"/>
              </a:rPr>
              <a:t>with Long Short-Term Memory (LSTM) </a:t>
            </a:r>
            <a:br>
              <a:rPr lang="en-US" altLang="zh-TW" sz="2800" b="0" dirty="0">
                <a:solidFill>
                  <a:schemeClr val="dk1"/>
                </a:solidFill>
                <a:latin typeface="Arial"/>
                <a:ea typeface="Arial"/>
                <a:cs typeface="Arial"/>
              </a:rPr>
            </a:br>
            <a:r>
              <a:rPr lang="en-US" altLang="zh-TW" sz="2800" b="0" dirty="0">
                <a:solidFill>
                  <a:schemeClr val="dk1"/>
                </a:solidFill>
                <a:latin typeface="Arial"/>
                <a:ea typeface="Arial"/>
                <a:cs typeface="Arial"/>
              </a:rPr>
              <a:t>Recurrent  Neural Network (RNN) (</a:t>
            </a:r>
            <a:r>
              <a:rPr lang="en-US" altLang="zh-TW" sz="2800" b="0" dirty="0" err="1" smtClean="0">
                <a:solidFill>
                  <a:schemeClr val="dk1"/>
                </a:solidFill>
                <a:latin typeface="Arial"/>
                <a:ea typeface="Arial"/>
                <a:cs typeface="Arial"/>
              </a:rPr>
              <a:t>Con’t</a:t>
            </a:r>
            <a:r>
              <a:rPr lang="en-US" altLang="zh-TW" sz="2800" b="0" dirty="0">
                <a:solidFill>
                  <a:schemeClr val="dk1"/>
                </a:solidFill>
                <a:latin typeface="Arial"/>
                <a:ea typeface="Arial"/>
                <a:cs typeface="Arial"/>
              </a:rPr>
              <a:t>)</a:t>
            </a:r>
            <a:endParaRPr lang="zh-TW" altLang="en-US" sz="2800" b="0" dirty="0">
              <a:solidFill>
                <a:schemeClr val="dk1"/>
              </a:solidFill>
              <a:latin typeface="Arial"/>
              <a:ea typeface="Arial"/>
              <a:cs typeface="Arial"/>
            </a:endParaRPr>
          </a:p>
        </p:txBody>
      </p:sp>
    </p:spTree>
    <p:extLst>
      <p:ext uri="{BB962C8B-B14F-4D97-AF65-F5344CB8AC3E}">
        <p14:creationId xmlns:p14="http://schemas.microsoft.com/office/powerpoint/2010/main" val="9959200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p:spPr>
        <p:txBody>
          <a:bodyPr lIns="91425" tIns="91425" rIns="91425" bIns="91425" anchor="t" anchorCtr="0"/>
          <a:lstStyle/>
          <a:p>
            <a:pPr>
              <a:buClr>
                <a:schemeClr val="dk1"/>
              </a:buClr>
            </a:pPr>
            <a:r>
              <a:rPr lang="en-US" altLang="zh-TW" sz="2800" b="0" dirty="0">
                <a:solidFill>
                  <a:schemeClr val="dk1"/>
                </a:solidFill>
                <a:latin typeface="Arial"/>
                <a:ea typeface="Arial"/>
                <a:cs typeface="Arial"/>
                <a:sym typeface="Arial"/>
              </a:rPr>
              <a:t>Metrics for </a:t>
            </a:r>
            <a:r>
              <a:rPr lang="en-US" altLang="zh-TW" sz="2800" b="0" dirty="0" smtClean="0">
                <a:solidFill>
                  <a:schemeClr val="dk1"/>
                </a:solidFill>
                <a:latin typeface="Arial"/>
                <a:ea typeface="Arial"/>
                <a:cs typeface="Arial"/>
                <a:sym typeface="Arial"/>
              </a:rPr>
              <a:t>NASA C-MAPSS</a:t>
            </a:r>
            <a:endParaRPr lang="zh-TW" altLang="en-US" sz="2800" b="0" dirty="0">
              <a:solidFill>
                <a:schemeClr val="dk1"/>
              </a:solidFill>
              <a:latin typeface="Arial"/>
              <a:ea typeface="Arial"/>
              <a:cs typeface="Arial"/>
              <a:sym typeface="Arial"/>
            </a:endParaRPr>
          </a:p>
        </p:txBody>
      </p:sp>
      <p:sp>
        <p:nvSpPr>
          <p:cNvPr id="3" name="文字版面配置區 2"/>
          <p:cNvSpPr>
            <a:spLocks noGrp="1"/>
          </p:cNvSpPr>
          <p:nvPr>
            <p:ph type="body" idx="1"/>
          </p:nvPr>
        </p:nvSpPr>
        <p:spPr/>
        <p:txBody>
          <a:bodyPr/>
          <a:lstStyle/>
          <a:p>
            <a:endParaRPr lang="zh-TW" altLang="en-US" dirty="0"/>
          </a:p>
        </p:txBody>
      </p:sp>
      <p:pic>
        <p:nvPicPr>
          <p:cNvPr id="5" name="圖片 4"/>
          <p:cNvPicPr>
            <a:picLocks noChangeAspect="1"/>
          </p:cNvPicPr>
          <p:nvPr/>
        </p:nvPicPr>
        <p:blipFill rotWithShape="1">
          <a:blip r:embed="rId3"/>
          <a:srcRect l="71161" t="33333" r="20937" b="54286"/>
          <a:stretch/>
        </p:blipFill>
        <p:spPr>
          <a:xfrm>
            <a:off x="369276" y="1321466"/>
            <a:ext cx="4594609" cy="2024743"/>
          </a:xfrm>
          <a:prstGeom prst="rect">
            <a:avLst/>
          </a:prstGeom>
        </p:spPr>
      </p:pic>
      <p:pic>
        <p:nvPicPr>
          <p:cNvPr id="6" name="圖片 5"/>
          <p:cNvPicPr>
            <a:picLocks noChangeAspect="1"/>
          </p:cNvPicPr>
          <p:nvPr/>
        </p:nvPicPr>
        <p:blipFill rotWithShape="1">
          <a:blip r:embed="rId3"/>
          <a:srcRect l="61518" t="66753" r="11428" b="13247"/>
          <a:stretch/>
        </p:blipFill>
        <p:spPr>
          <a:xfrm>
            <a:off x="-3753743" y="3102429"/>
            <a:ext cx="16143979" cy="3356671"/>
          </a:xfrm>
          <a:prstGeom prst="rect">
            <a:avLst/>
          </a:prstGeom>
        </p:spPr>
      </p:pic>
      <p:sp>
        <p:nvSpPr>
          <p:cNvPr id="7" name="投影片編號版面配置區 6"/>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45</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00023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p:spPr>
        <p:txBody>
          <a:bodyPr lIns="91425" tIns="91425" rIns="91425" bIns="91425" anchor="t" anchorCtr="0"/>
          <a:lstStyle/>
          <a:p>
            <a:pPr>
              <a:buClr>
                <a:schemeClr val="dk1"/>
              </a:buClr>
            </a:pPr>
            <a:r>
              <a:rPr lang="en-US" altLang="zh-TW" sz="2800" b="0" dirty="0">
                <a:solidFill>
                  <a:schemeClr val="dk1"/>
                </a:solidFill>
                <a:latin typeface="Arial"/>
                <a:ea typeface="Arial"/>
                <a:cs typeface="Arial"/>
                <a:sym typeface="Arial"/>
              </a:rPr>
              <a:t>RMSE on </a:t>
            </a:r>
            <a:r>
              <a:rPr lang="en-US" altLang="zh-TW" sz="2800" b="0" dirty="0" smtClean="0">
                <a:solidFill>
                  <a:schemeClr val="dk1"/>
                </a:solidFill>
                <a:latin typeface="Arial"/>
                <a:ea typeface="Arial"/>
                <a:cs typeface="Arial"/>
                <a:sym typeface="Arial"/>
              </a:rPr>
              <a:t>NASA C-MAPSS </a:t>
            </a:r>
            <a:r>
              <a:rPr lang="en-US" altLang="zh-TW" sz="2800" b="0" dirty="0">
                <a:solidFill>
                  <a:schemeClr val="dk1"/>
                </a:solidFill>
                <a:latin typeface="Arial"/>
                <a:ea typeface="Arial"/>
                <a:cs typeface="Arial"/>
                <a:sym typeface="Arial"/>
              </a:rPr>
              <a:t>Data Set</a:t>
            </a:r>
            <a:endParaRPr lang="zh-TW" altLang="en-US" sz="2800" b="0" dirty="0">
              <a:solidFill>
                <a:schemeClr val="dk1"/>
              </a:solidFill>
              <a:latin typeface="Arial"/>
              <a:ea typeface="Arial"/>
              <a:cs typeface="Arial"/>
              <a:sym typeface="Arial"/>
            </a:endParaRPr>
          </a:p>
        </p:txBody>
      </p:sp>
      <p:graphicFrame>
        <p:nvGraphicFramePr>
          <p:cNvPr id="4" name="內容版面配置區 3"/>
          <p:cNvGraphicFramePr>
            <a:graphicFrameLocks/>
          </p:cNvGraphicFramePr>
          <p:nvPr>
            <p:extLst>
              <p:ext uri="{D42A27DB-BD31-4B8C-83A1-F6EECF244321}">
                <p14:modId xmlns:p14="http://schemas.microsoft.com/office/powerpoint/2010/main" val="4137248289"/>
              </p:ext>
            </p:extLst>
          </p:nvPr>
        </p:nvGraphicFramePr>
        <p:xfrm>
          <a:off x="470848" y="2005316"/>
          <a:ext cx="7886700" cy="2400300"/>
        </p:xfrm>
        <a:graphic>
          <a:graphicData uri="http://schemas.openxmlformats.org/drawingml/2006/table">
            <a:tbl>
              <a:tblPr firstRow="1" bandRow="1">
                <a:tableStyleId>{B301B821-A1FF-4177-AEE7-76D212191A09}</a:tableStyleId>
              </a:tblPr>
              <a:tblGrid>
                <a:gridCol w="1577340">
                  <a:extLst>
                    <a:ext uri="{9D8B030D-6E8A-4147-A177-3AD203B41FA5}">
                      <a16:colId xmlns:a16="http://schemas.microsoft.com/office/drawing/2014/main" val="20000"/>
                    </a:ext>
                  </a:extLst>
                </a:gridCol>
                <a:gridCol w="1577340">
                  <a:extLst>
                    <a:ext uri="{9D8B030D-6E8A-4147-A177-3AD203B41FA5}">
                      <a16:colId xmlns:a16="http://schemas.microsoft.com/office/drawing/2014/main" val="20001"/>
                    </a:ext>
                  </a:extLst>
                </a:gridCol>
                <a:gridCol w="1577340">
                  <a:extLst>
                    <a:ext uri="{9D8B030D-6E8A-4147-A177-3AD203B41FA5}">
                      <a16:colId xmlns:a16="http://schemas.microsoft.com/office/drawing/2014/main" val="20002"/>
                    </a:ext>
                  </a:extLst>
                </a:gridCol>
                <a:gridCol w="1577340">
                  <a:extLst>
                    <a:ext uri="{9D8B030D-6E8A-4147-A177-3AD203B41FA5}">
                      <a16:colId xmlns:a16="http://schemas.microsoft.com/office/drawing/2014/main" val="20003"/>
                    </a:ext>
                  </a:extLst>
                </a:gridCol>
                <a:gridCol w="1577340">
                  <a:extLst>
                    <a:ext uri="{9D8B030D-6E8A-4147-A177-3AD203B41FA5}">
                      <a16:colId xmlns:a16="http://schemas.microsoft.com/office/drawing/2014/main" val="20004"/>
                    </a:ext>
                  </a:extLst>
                </a:gridCol>
              </a:tblGrid>
              <a:tr h="0">
                <a:tc>
                  <a:txBody>
                    <a:bodyPr/>
                    <a:lstStyle/>
                    <a:p>
                      <a:endParaRPr lang="zh-TW" altLang="en-US" sz="1800" dirty="0"/>
                    </a:p>
                  </a:txBody>
                  <a:tcPr marL="68580" marR="68580" marT="34290" marB="34290"/>
                </a:tc>
                <a:tc>
                  <a:txBody>
                    <a:bodyPr/>
                    <a:lstStyle/>
                    <a:p>
                      <a:pPr algn="ctr"/>
                      <a:r>
                        <a:rPr lang="en-US" altLang="zh-TW" sz="1800" dirty="0" smtClean="0"/>
                        <a:t>FD001</a:t>
                      </a:r>
                      <a:endParaRPr lang="zh-TW" altLang="en-US" sz="1800" dirty="0"/>
                    </a:p>
                  </a:txBody>
                  <a:tcPr marL="68580" marR="68580" marT="34290" marB="34290"/>
                </a:tc>
                <a:tc>
                  <a:txBody>
                    <a:bodyPr/>
                    <a:lstStyle/>
                    <a:p>
                      <a:pPr algn="ctr"/>
                      <a:r>
                        <a:rPr lang="en-US" altLang="zh-TW" sz="1800" dirty="0" smtClean="0"/>
                        <a:t>FD002</a:t>
                      </a:r>
                      <a:endParaRPr lang="zh-TW" altLang="en-US" sz="1800" dirty="0"/>
                    </a:p>
                  </a:txBody>
                  <a:tcPr marL="68580" marR="68580" marT="34290" marB="34290"/>
                </a:tc>
                <a:tc>
                  <a:txBody>
                    <a:bodyPr/>
                    <a:lstStyle/>
                    <a:p>
                      <a:pPr algn="ctr"/>
                      <a:r>
                        <a:rPr lang="en-US" altLang="zh-TW" sz="1800" dirty="0" smtClean="0"/>
                        <a:t>FD003</a:t>
                      </a:r>
                      <a:endParaRPr lang="zh-TW" altLang="en-US" sz="1800" dirty="0"/>
                    </a:p>
                  </a:txBody>
                  <a:tcPr marL="68580" marR="68580" marT="34290" marB="34290"/>
                </a:tc>
                <a:tc>
                  <a:txBody>
                    <a:bodyPr/>
                    <a:lstStyle/>
                    <a:p>
                      <a:pPr algn="ctr"/>
                      <a:r>
                        <a:rPr lang="en-US" altLang="zh-TW" sz="1800" dirty="0" smtClean="0"/>
                        <a:t>FD004</a:t>
                      </a:r>
                      <a:endParaRPr lang="zh-TW" altLang="en-US" sz="1800" dirty="0"/>
                    </a:p>
                  </a:txBody>
                  <a:tcPr marL="68580" marR="68580" marT="34290" marB="34290"/>
                </a:tc>
                <a:extLst>
                  <a:ext uri="{0D108BD9-81ED-4DB2-BD59-A6C34878D82A}">
                    <a16:rowId xmlns:a16="http://schemas.microsoft.com/office/drawing/2014/main" val="10000"/>
                  </a:ext>
                </a:extLst>
              </a:tr>
              <a:tr h="342900">
                <a:tc>
                  <a:txBody>
                    <a:bodyPr/>
                    <a:lstStyle/>
                    <a:p>
                      <a:pPr algn="ctr"/>
                      <a:r>
                        <a:rPr lang="en-US" altLang="zh-TW" sz="1800" dirty="0" smtClean="0"/>
                        <a:t>MLP</a:t>
                      </a:r>
                      <a:endParaRPr lang="zh-TW" altLang="en-US" sz="1800" dirty="0"/>
                    </a:p>
                  </a:txBody>
                  <a:tcPr marL="68580" marR="68580" marT="34290" marB="34290"/>
                </a:tc>
                <a:tc>
                  <a:txBody>
                    <a:bodyPr/>
                    <a:lstStyle/>
                    <a:p>
                      <a:pPr algn="ctr"/>
                      <a:r>
                        <a:rPr lang="en-US" altLang="zh-TW" sz="1800" dirty="0" smtClean="0"/>
                        <a:t>37.5629</a:t>
                      </a:r>
                      <a:endParaRPr lang="zh-TW" altLang="en-US" sz="1800" dirty="0"/>
                    </a:p>
                  </a:txBody>
                  <a:tcPr marL="68580" marR="68580" marT="34290" marB="34290"/>
                </a:tc>
                <a:tc>
                  <a:txBody>
                    <a:bodyPr/>
                    <a:lstStyle/>
                    <a:p>
                      <a:pPr algn="ctr"/>
                      <a:r>
                        <a:rPr lang="en-US" altLang="zh-TW" sz="1800" dirty="0" smtClean="0"/>
                        <a:t>80.0301</a:t>
                      </a:r>
                      <a:endParaRPr lang="zh-TW" altLang="en-US" sz="1800" dirty="0"/>
                    </a:p>
                  </a:txBody>
                  <a:tcPr marL="68580" marR="68580" marT="34290" marB="34290"/>
                </a:tc>
                <a:tc>
                  <a:txBody>
                    <a:bodyPr/>
                    <a:lstStyle/>
                    <a:p>
                      <a:pPr algn="ctr"/>
                      <a:r>
                        <a:rPr lang="en-US" altLang="zh-TW" sz="1800" dirty="0" smtClean="0"/>
                        <a:t>37.3853</a:t>
                      </a:r>
                      <a:endParaRPr lang="zh-TW" altLang="en-US" sz="1800" dirty="0"/>
                    </a:p>
                  </a:txBody>
                  <a:tcPr marL="68580" marR="68580" marT="34290" marB="34290"/>
                </a:tc>
                <a:tc>
                  <a:txBody>
                    <a:bodyPr/>
                    <a:lstStyle/>
                    <a:p>
                      <a:pPr algn="ctr"/>
                      <a:r>
                        <a:rPr lang="en-US" altLang="zh-TW" sz="1800" dirty="0" smtClean="0"/>
                        <a:t>77.3688</a:t>
                      </a:r>
                      <a:endParaRPr lang="zh-TW" altLang="en-US" sz="1800" dirty="0"/>
                    </a:p>
                  </a:txBody>
                  <a:tcPr marL="68580" marR="68580" marT="34290" marB="34290"/>
                </a:tc>
                <a:extLst>
                  <a:ext uri="{0D108BD9-81ED-4DB2-BD59-A6C34878D82A}">
                    <a16:rowId xmlns:a16="http://schemas.microsoft.com/office/drawing/2014/main" val="10001"/>
                  </a:ext>
                </a:extLst>
              </a:tr>
              <a:tr h="342900">
                <a:tc>
                  <a:txBody>
                    <a:bodyPr/>
                    <a:lstStyle/>
                    <a:p>
                      <a:pPr algn="ctr"/>
                      <a:r>
                        <a:rPr lang="en-US" altLang="zh-TW" sz="1800" dirty="0" smtClean="0"/>
                        <a:t>SVR</a:t>
                      </a:r>
                      <a:endParaRPr lang="zh-TW" altLang="en-US" sz="18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20.9640</a:t>
                      </a:r>
                      <a:endParaRPr lang="zh-TW" altLang="en-US" sz="1800" dirty="0"/>
                    </a:p>
                  </a:txBody>
                  <a:tcPr marL="68580" marR="68580" marT="34290" marB="34290"/>
                </a:tc>
                <a:tc>
                  <a:txBody>
                    <a:bodyPr/>
                    <a:lstStyle/>
                    <a:p>
                      <a:pPr algn="ctr"/>
                      <a:r>
                        <a:rPr lang="en-US" altLang="zh-TW" sz="1800" dirty="0" smtClean="0"/>
                        <a:t>41.9963</a:t>
                      </a:r>
                      <a:endParaRPr lang="zh-TW" altLang="en-US" sz="1800" dirty="0"/>
                    </a:p>
                  </a:txBody>
                  <a:tcPr marL="68580" marR="68580" marT="34290" marB="34290"/>
                </a:tc>
                <a:tc>
                  <a:txBody>
                    <a:bodyPr/>
                    <a:lstStyle/>
                    <a:p>
                      <a:pPr algn="ctr"/>
                      <a:r>
                        <a:rPr lang="en-US" altLang="zh-TW" sz="1800" dirty="0" smtClean="0"/>
                        <a:t>21.0480</a:t>
                      </a:r>
                      <a:endParaRPr lang="zh-TW" altLang="en-US" sz="1800" dirty="0"/>
                    </a:p>
                  </a:txBody>
                  <a:tcPr marL="68580" marR="68580" marT="34290" marB="34290"/>
                </a:tc>
                <a:tc>
                  <a:txBody>
                    <a:bodyPr/>
                    <a:lstStyle/>
                    <a:p>
                      <a:pPr algn="ctr"/>
                      <a:r>
                        <a:rPr lang="en-US" altLang="zh-TW" sz="1800" dirty="0" smtClean="0"/>
                        <a:t>45.3475</a:t>
                      </a:r>
                      <a:endParaRPr lang="zh-TW" altLang="en-US" sz="1800" dirty="0"/>
                    </a:p>
                  </a:txBody>
                  <a:tcPr marL="68580" marR="68580" marT="34290" marB="34290"/>
                </a:tc>
                <a:extLst>
                  <a:ext uri="{0D108BD9-81ED-4DB2-BD59-A6C34878D82A}">
                    <a16:rowId xmlns:a16="http://schemas.microsoft.com/office/drawing/2014/main" val="10002"/>
                  </a:ext>
                </a:extLst>
              </a:tr>
              <a:tr h="342900">
                <a:tc>
                  <a:txBody>
                    <a:bodyPr/>
                    <a:lstStyle/>
                    <a:p>
                      <a:pPr algn="ctr"/>
                      <a:r>
                        <a:rPr lang="en-US" altLang="zh-TW" sz="1800" dirty="0" smtClean="0"/>
                        <a:t>RVR</a:t>
                      </a:r>
                      <a:endParaRPr lang="zh-TW" altLang="en-US" sz="1800" dirty="0"/>
                    </a:p>
                  </a:txBody>
                  <a:tcPr marL="68580" marR="68580" marT="34290" marB="34290"/>
                </a:tc>
                <a:tc>
                  <a:txBody>
                    <a:bodyPr/>
                    <a:lstStyle/>
                    <a:p>
                      <a:pPr algn="ctr"/>
                      <a:r>
                        <a:rPr lang="en-US" altLang="zh-TW" sz="1800" dirty="0" smtClean="0"/>
                        <a:t>23.7985</a:t>
                      </a:r>
                      <a:endParaRPr lang="zh-TW" altLang="en-US" sz="1800" dirty="0"/>
                    </a:p>
                  </a:txBody>
                  <a:tcPr marL="68580" marR="68580" marT="34290" marB="34290"/>
                </a:tc>
                <a:tc>
                  <a:txBody>
                    <a:bodyPr/>
                    <a:lstStyle/>
                    <a:p>
                      <a:pPr algn="ctr"/>
                      <a:r>
                        <a:rPr lang="en-US" altLang="zh-TW" sz="1800" dirty="0" smtClean="0"/>
                        <a:t>31.2956</a:t>
                      </a:r>
                      <a:endParaRPr lang="zh-TW" altLang="en-US" sz="1800" dirty="0"/>
                    </a:p>
                  </a:txBody>
                  <a:tcPr marL="68580" marR="68580" marT="34290" marB="34290"/>
                </a:tc>
                <a:tc>
                  <a:txBody>
                    <a:bodyPr/>
                    <a:lstStyle/>
                    <a:p>
                      <a:pPr algn="ctr"/>
                      <a:r>
                        <a:rPr lang="en-US" altLang="zh-TW" sz="1800" dirty="0" smtClean="0"/>
                        <a:t>22.3678</a:t>
                      </a:r>
                      <a:endParaRPr lang="zh-TW" altLang="en-US" sz="1800" dirty="0"/>
                    </a:p>
                  </a:txBody>
                  <a:tcPr marL="68580" marR="68580" marT="34290" marB="34290"/>
                </a:tc>
                <a:tc>
                  <a:txBody>
                    <a:bodyPr/>
                    <a:lstStyle/>
                    <a:p>
                      <a:pPr algn="ctr"/>
                      <a:r>
                        <a:rPr lang="en-US" altLang="zh-TW" sz="1800" dirty="0" smtClean="0"/>
                        <a:t>34.3403</a:t>
                      </a:r>
                      <a:endParaRPr lang="zh-TW" altLang="en-US" sz="1800" dirty="0"/>
                    </a:p>
                  </a:txBody>
                  <a:tcPr marL="68580" marR="68580" marT="34290" marB="34290"/>
                </a:tc>
                <a:extLst>
                  <a:ext uri="{0D108BD9-81ED-4DB2-BD59-A6C34878D82A}">
                    <a16:rowId xmlns:a16="http://schemas.microsoft.com/office/drawing/2014/main" val="10003"/>
                  </a:ext>
                </a:extLst>
              </a:tr>
              <a:tr h="342900">
                <a:tc>
                  <a:txBody>
                    <a:bodyPr/>
                    <a:lstStyle/>
                    <a:p>
                      <a:pPr algn="ctr"/>
                      <a:r>
                        <a:rPr lang="en-US" altLang="zh-TW" sz="1800" dirty="0" smtClean="0"/>
                        <a:t>CNN</a:t>
                      </a:r>
                      <a:endParaRPr lang="zh-TW" altLang="en-US" sz="1800" dirty="0"/>
                    </a:p>
                  </a:txBody>
                  <a:tcPr marL="68580" marR="68580" marT="34290" marB="34290"/>
                </a:tc>
                <a:tc>
                  <a:txBody>
                    <a:bodyPr/>
                    <a:lstStyle/>
                    <a:p>
                      <a:pPr algn="ctr"/>
                      <a:r>
                        <a:rPr lang="en-US" altLang="zh-TW" sz="1800" dirty="0" smtClean="0"/>
                        <a:t>18.4480</a:t>
                      </a:r>
                      <a:endParaRPr lang="zh-TW" altLang="en-US" sz="1800" dirty="0"/>
                    </a:p>
                  </a:txBody>
                  <a:tcPr marL="68580" marR="68580" marT="34290" marB="34290"/>
                </a:tc>
                <a:tc>
                  <a:txBody>
                    <a:bodyPr/>
                    <a:lstStyle/>
                    <a:p>
                      <a:pPr algn="ctr"/>
                      <a:r>
                        <a:rPr lang="en-US" altLang="zh-TW" sz="1800" dirty="0" smtClean="0"/>
                        <a:t>30.2944</a:t>
                      </a:r>
                      <a:endParaRPr lang="zh-TW" altLang="en-US" sz="1800" dirty="0"/>
                    </a:p>
                  </a:txBody>
                  <a:tcPr marL="68580" marR="68580" marT="34290" marB="34290"/>
                </a:tc>
                <a:tc>
                  <a:txBody>
                    <a:bodyPr/>
                    <a:lstStyle/>
                    <a:p>
                      <a:pPr algn="ctr"/>
                      <a:r>
                        <a:rPr lang="en-US" altLang="zh-TW" sz="1800" dirty="0" smtClean="0"/>
                        <a:t>19.8174</a:t>
                      </a:r>
                      <a:endParaRPr lang="zh-TW" altLang="en-US" sz="1800" dirty="0"/>
                    </a:p>
                  </a:txBody>
                  <a:tcPr marL="68580" marR="68580" marT="34290" marB="34290"/>
                </a:tc>
                <a:tc>
                  <a:txBody>
                    <a:bodyPr/>
                    <a:lstStyle/>
                    <a:p>
                      <a:pPr algn="ctr"/>
                      <a:r>
                        <a:rPr lang="en-US" altLang="zh-TW" sz="1800" dirty="0" smtClean="0"/>
                        <a:t>29.1568</a:t>
                      </a:r>
                      <a:endParaRPr lang="zh-TW" altLang="en-US" sz="1800" dirty="0"/>
                    </a:p>
                  </a:txBody>
                  <a:tcPr marL="68580" marR="68580" marT="34290" marB="34290"/>
                </a:tc>
                <a:extLst>
                  <a:ext uri="{0D108BD9-81ED-4DB2-BD59-A6C34878D82A}">
                    <a16:rowId xmlns:a16="http://schemas.microsoft.com/office/drawing/2014/main" val="10004"/>
                  </a:ext>
                </a:extLst>
              </a:tr>
              <a:tr h="334024">
                <a:tc>
                  <a:txBody>
                    <a:bodyPr/>
                    <a:lstStyle/>
                    <a:p>
                      <a:pPr algn="ctr"/>
                      <a:r>
                        <a:rPr lang="en-US" altLang="zh-TW" sz="1800" dirty="0" smtClean="0"/>
                        <a:t>ECNN</a:t>
                      </a:r>
                      <a:endParaRPr lang="zh-TW" altLang="en-US" sz="1800" dirty="0"/>
                    </a:p>
                  </a:txBody>
                  <a:tcPr marL="68580" marR="68580" marT="34290" marB="34290">
                    <a:solidFill>
                      <a:srgbClr val="FF0000"/>
                    </a:solidFill>
                  </a:tcPr>
                </a:tc>
                <a:tc>
                  <a:txBody>
                    <a:bodyPr/>
                    <a:lstStyle/>
                    <a:p>
                      <a:pPr algn="ctr"/>
                      <a:r>
                        <a:rPr lang="en-US" altLang="zh-TW" sz="1800" dirty="0" smtClean="0"/>
                        <a:t>19.5678</a:t>
                      </a:r>
                      <a:endParaRPr lang="zh-TW" altLang="en-US" sz="1800" dirty="0"/>
                    </a:p>
                  </a:txBody>
                  <a:tcPr marL="68580" marR="68580" marT="34290" marB="34290">
                    <a:solidFill>
                      <a:srgbClr val="FF0000"/>
                    </a:solidFill>
                  </a:tcPr>
                </a:tc>
                <a:tc>
                  <a:txBody>
                    <a:bodyPr/>
                    <a:lstStyle/>
                    <a:p>
                      <a:pPr algn="ctr"/>
                      <a:r>
                        <a:rPr lang="en-US" altLang="zh-TW" sz="1800" dirty="0" smtClean="0"/>
                        <a:t>31.8743</a:t>
                      </a:r>
                      <a:endParaRPr lang="zh-TW" altLang="en-US" sz="1800" dirty="0"/>
                    </a:p>
                  </a:txBody>
                  <a:tcPr marL="68580" marR="68580" marT="34290" marB="34290">
                    <a:solidFill>
                      <a:srgbClr val="FF0000"/>
                    </a:solidFill>
                  </a:tcPr>
                </a:tc>
                <a:tc>
                  <a:txBody>
                    <a:bodyPr/>
                    <a:lstStyle/>
                    <a:p>
                      <a:pPr algn="ctr"/>
                      <a:r>
                        <a:rPr lang="en-US" altLang="zh-TW" sz="1800" dirty="0" smtClean="0"/>
                        <a:t>20.7931</a:t>
                      </a:r>
                      <a:endParaRPr lang="zh-TW" altLang="en-US" sz="1800" dirty="0"/>
                    </a:p>
                  </a:txBody>
                  <a:tcPr marL="68580" marR="68580" marT="34290" marB="34290">
                    <a:solidFill>
                      <a:srgbClr val="FF0000"/>
                    </a:solidFill>
                  </a:tcPr>
                </a:tc>
                <a:tc>
                  <a:txBody>
                    <a:bodyPr/>
                    <a:lstStyle/>
                    <a:p>
                      <a:pPr algn="ctr"/>
                      <a:r>
                        <a:rPr lang="en-US" altLang="zh-TW" sz="1800" dirty="0" smtClean="0"/>
                        <a:t>30.7983</a:t>
                      </a:r>
                    </a:p>
                  </a:txBody>
                  <a:tcPr marL="68580" marR="68580" marT="34290" marB="34290">
                    <a:solidFill>
                      <a:srgbClr val="FF0000"/>
                    </a:solidFill>
                  </a:tcPr>
                </a:tc>
                <a:extLst>
                  <a:ext uri="{0D108BD9-81ED-4DB2-BD59-A6C34878D82A}">
                    <a16:rowId xmlns:a16="http://schemas.microsoft.com/office/drawing/2014/main" val="10005"/>
                  </a:ext>
                </a:extLst>
              </a:tr>
              <a:tr h="342900">
                <a:tc>
                  <a:txBody>
                    <a:bodyPr/>
                    <a:lstStyle/>
                    <a:p>
                      <a:pPr algn="ctr"/>
                      <a:r>
                        <a:rPr lang="en-US" altLang="zh-TW" sz="1800" dirty="0" smtClean="0"/>
                        <a:t>LSTM</a:t>
                      </a:r>
                      <a:endParaRPr lang="zh-TW" altLang="en-US" sz="1800" dirty="0"/>
                    </a:p>
                  </a:txBody>
                  <a:tcPr marL="68580" marR="68580" marT="34290" marB="34290">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rPr>
                        <a:t>16.7372</a:t>
                      </a:r>
                      <a:endParaRPr lang="zh-TW" altLang="en-US" sz="1800" dirty="0"/>
                    </a:p>
                  </a:txBody>
                  <a:tcPr marL="68580" marR="68580" marT="34290" marB="34290">
                    <a:solidFill>
                      <a:srgbClr val="FFC000"/>
                    </a:solidFill>
                  </a:tcPr>
                </a:tc>
                <a:tc>
                  <a:txBody>
                    <a:bodyPr/>
                    <a:lstStyle/>
                    <a:p>
                      <a:pPr algn="ctr"/>
                      <a:r>
                        <a:rPr lang="en-US" altLang="zh-TW" sz="1800" kern="100" dirty="0" smtClean="0">
                          <a:effectLst/>
                        </a:rPr>
                        <a:t>29.3308</a:t>
                      </a:r>
                      <a:endParaRPr lang="zh-TW" altLang="en-US" sz="1800" dirty="0"/>
                    </a:p>
                  </a:txBody>
                  <a:tcPr marL="68580" marR="68580" marT="34290" marB="34290">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rPr>
                        <a:t>18.0694</a:t>
                      </a:r>
                      <a:endParaRPr lang="zh-TW" altLang="en-US" sz="1800" dirty="0"/>
                    </a:p>
                  </a:txBody>
                  <a:tcPr marL="68580" marR="68580" marT="34290" marB="34290">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rPr>
                        <a:t>28.3958</a:t>
                      </a:r>
                      <a:endParaRPr lang="zh-TW" altLang="en-US" sz="1800" dirty="0"/>
                    </a:p>
                  </a:txBody>
                  <a:tcPr marL="68580" marR="68580" marT="34290" marB="34290">
                    <a:solidFill>
                      <a:srgbClr val="FFC000"/>
                    </a:solidFill>
                  </a:tcPr>
                </a:tc>
                <a:extLst>
                  <a:ext uri="{0D108BD9-81ED-4DB2-BD59-A6C34878D82A}">
                    <a16:rowId xmlns:a16="http://schemas.microsoft.com/office/drawing/2014/main" val="10006"/>
                  </a:ext>
                </a:extLst>
              </a:tr>
            </a:tbl>
          </a:graphicData>
        </a:graphic>
      </p:graphicFrame>
      <p:sp>
        <p:nvSpPr>
          <p:cNvPr id="5" name="投影片編號版面配置區 4"/>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46</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406883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p:spPr>
        <p:txBody>
          <a:bodyPr lIns="91425" tIns="91425" rIns="91425" bIns="91425" anchor="t" anchorCtr="0"/>
          <a:lstStyle/>
          <a:p>
            <a:pPr>
              <a:buClr>
                <a:schemeClr val="dk1"/>
              </a:buClr>
            </a:pPr>
            <a:r>
              <a:rPr lang="en-US" altLang="zh-TW" sz="2800" b="0" dirty="0">
                <a:solidFill>
                  <a:schemeClr val="dk1"/>
                </a:solidFill>
                <a:latin typeface="Arial"/>
                <a:ea typeface="Arial"/>
                <a:cs typeface="Arial"/>
                <a:sym typeface="Arial"/>
              </a:rPr>
              <a:t>Scores on </a:t>
            </a:r>
            <a:r>
              <a:rPr lang="en-US" altLang="zh-TW" sz="2800" b="0" dirty="0" smtClean="0">
                <a:solidFill>
                  <a:schemeClr val="dk1"/>
                </a:solidFill>
                <a:latin typeface="Arial"/>
                <a:ea typeface="Arial"/>
                <a:cs typeface="Arial"/>
                <a:sym typeface="Arial"/>
              </a:rPr>
              <a:t>NASA C-MAPSS </a:t>
            </a:r>
            <a:r>
              <a:rPr lang="en-US" altLang="zh-TW" sz="2800" b="0" dirty="0">
                <a:solidFill>
                  <a:schemeClr val="dk1"/>
                </a:solidFill>
                <a:latin typeface="Arial"/>
                <a:ea typeface="Arial"/>
                <a:cs typeface="Arial"/>
                <a:sym typeface="Arial"/>
              </a:rPr>
              <a:t>Data Set</a:t>
            </a:r>
            <a:endParaRPr lang="zh-TW" altLang="en-US" sz="2800" b="0" dirty="0">
              <a:solidFill>
                <a:schemeClr val="dk1"/>
              </a:solidFill>
              <a:latin typeface="Arial"/>
              <a:ea typeface="Arial"/>
              <a:cs typeface="Arial"/>
              <a:sym typeface="Arial"/>
            </a:endParaRPr>
          </a:p>
        </p:txBody>
      </p:sp>
      <mc:AlternateContent xmlns:mc="http://schemas.openxmlformats.org/markup-compatibility/2006" xmlns:a14="http://schemas.microsoft.com/office/drawing/2010/main">
        <mc:Choice Requires="a14">
          <p:graphicFrame>
            <p:nvGraphicFramePr>
              <p:cNvPr id="4" name="內容版面配置區 3"/>
              <p:cNvGraphicFramePr>
                <a:graphicFrameLocks noGrp="1"/>
              </p:cNvGraphicFramePr>
              <p:nvPr>
                <p:ph idx="1"/>
                <p:extLst>
                  <p:ext uri="{D42A27DB-BD31-4B8C-83A1-F6EECF244321}">
                    <p14:modId xmlns:p14="http://schemas.microsoft.com/office/powerpoint/2010/main" val="3659357958"/>
                  </p:ext>
                </p:extLst>
              </p:nvPr>
            </p:nvGraphicFramePr>
            <p:xfrm>
              <a:off x="461010" y="1996787"/>
              <a:ext cx="7886700" cy="2403396"/>
            </p:xfrm>
            <a:graphic>
              <a:graphicData uri="http://schemas.openxmlformats.org/drawingml/2006/table">
                <a:tbl>
                  <a:tblPr firstRow="1" bandRow="1">
                    <a:tableStyleId>{793D81CF-94F2-401A-BA57-92F5A7B2D0C5}</a:tableStyleId>
                  </a:tblPr>
                  <a:tblGrid>
                    <a:gridCol w="1577340">
                      <a:extLst>
                        <a:ext uri="{9D8B030D-6E8A-4147-A177-3AD203B41FA5}">
                          <a16:colId xmlns:a16="http://schemas.microsoft.com/office/drawing/2014/main" val="20000"/>
                        </a:ext>
                      </a:extLst>
                    </a:gridCol>
                    <a:gridCol w="1577340">
                      <a:extLst>
                        <a:ext uri="{9D8B030D-6E8A-4147-A177-3AD203B41FA5}">
                          <a16:colId xmlns:a16="http://schemas.microsoft.com/office/drawing/2014/main" val="20001"/>
                        </a:ext>
                      </a:extLst>
                    </a:gridCol>
                    <a:gridCol w="1577340">
                      <a:extLst>
                        <a:ext uri="{9D8B030D-6E8A-4147-A177-3AD203B41FA5}">
                          <a16:colId xmlns:a16="http://schemas.microsoft.com/office/drawing/2014/main" val="20002"/>
                        </a:ext>
                      </a:extLst>
                    </a:gridCol>
                    <a:gridCol w="1577340">
                      <a:extLst>
                        <a:ext uri="{9D8B030D-6E8A-4147-A177-3AD203B41FA5}">
                          <a16:colId xmlns:a16="http://schemas.microsoft.com/office/drawing/2014/main" val="20003"/>
                        </a:ext>
                      </a:extLst>
                    </a:gridCol>
                    <a:gridCol w="1577340">
                      <a:extLst>
                        <a:ext uri="{9D8B030D-6E8A-4147-A177-3AD203B41FA5}">
                          <a16:colId xmlns:a16="http://schemas.microsoft.com/office/drawing/2014/main" val="20004"/>
                        </a:ext>
                      </a:extLst>
                    </a:gridCol>
                  </a:tblGrid>
                  <a:tr h="342900">
                    <a:tc>
                      <a:txBody>
                        <a:bodyPr/>
                        <a:lstStyle/>
                        <a:p>
                          <a:endParaRPr lang="zh-TW" altLang="en-US" sz="1800" dirty="0"/>
                        </a:p>
                      </a:txBody>
                      <a:tcPr marL="68580" marR="68580" marT="34290" marB="34290"/>
                    </a:tc>
                    <a:tc>
                      <a:txBody>
                        <a:bodyPr/>
                        <a:lstStyle/>
                        <a:p>
                          <a:pPr algn="ctr"/>
                          <a:r>
                            <a:rPr lang="en-US" altLang="zh-TW" sz="1800" dirty="0" smtClean="0"/>
                            <a:t>FD001</a:t>
                          </a:r>
                          <a:endParaRPr lang="zh-TW" altLang="en-US" sz="1800" dirty="0"/>
                        </a:p>
                      </a:txBody>
                      <a:tcPr marL="68580" marR="68580" marT="34290" marB="34290"/>
                    </a:tc>
                    <a:tc>
                      <a:txBody>
                        <a:bodyPr/>
                        <a:lstStyle/>
                        <a:p>
                          <a:pPr algn="ctr"/>
                          <a:r>
                            <a:rPr lang="en-US" altLang="zh-TW" sz="1800" dirty="0" smtClean="0"/>
                            <a:t>FD002</a:t>
                          </a:r>
                          <a:endParaRPr lang="zh-TW" altLang="en-US" sz="1800" dirty="0"/>
                        </a:p>
                      </a:txBody>
                      <a:tcPr marL="68580" marR="68580" marT="34290" marB="34290"/>
                    </a:tc>
                    <a:tc>
                      <a:txBody>
                        <a:bodyPr/>
                        <a:lstStyle/>
                        <a:p>
                          <a:pPr algn="ctr"/>
                          <a:r>
                            <a:rPr lang="en-US" altLang="zh-TW" sz="1800" dirty="0" smtClean="0"/>
                            <a:t>FD003</a:t>
                          </a:r>
                          <a:endParaRPr lang="zh-TW" altLang="en-US" sz="1800" dirty="0"/>
                        </a:p>
                      </a:txBody>
                      <a:tcPr marL="68580" marR="68580" marT="34290" marB="34290"/>
                    </a:tc>
                    <a:tc>
                      <a:txBody>
                        <a:bodyPr/>
                        <a:lstStyle/>
                        <a:p>
                          <a:pPr algn="ctr"/>
                          <a:r>
                            <a:rPr lang="en-US" altLang="zh-TW" sz="1800" dirty="0" smtClean="0"/>
                            <a:t>FD004</a:t>
                          </a:r>
                          <a:endParaRPr lang="zh-TW" altLang="en-US" sz="1800" dirty="0"/>
                        </a:p>
                      </a:txBody>
                      <a:tcPr marL="68580" marR="68580" marT="34290" marB="34290"/>
                    </a:tc>
                    <a:extLst>
                      <a:ext uri="{0D108BD9-81ED-4DB2-BD59-A6C34878D82A}">
                        <a16:rowId xmlns:a16="http://schemas.microsoft.com/office/drawing/2014/main" val="10000"/>
                      </a:ext>
                    </a:extLst>
                  </a:tr>
                  <a:tr h="342900">
                    <a:tc>
                      <a:txBody>
                        <a:bodyPr/>
                        <a:lstStyle/>
                        <a:p>
                          <a:pPr algn="ctr"/>
                          <a:r>
                            <a:rPr lang="en-US" altLang="zh-TW" sz="1800" dirty="0" smtClean="0"/>
                            <a:t>MLP</a:t>
                          </a:r>
                          <a:endParaRPr lang="zh-TW" altLang="en-US" sz="1800" dirty="0"/>
                        </a:p>
                      </a:txBody>
                      <a:tcPr marL="68580" marR="68580" marT="34290" marB="34290"/>
                    </a:tc>
                    <a:tc>
                      <a:txBody>
                        <a:bodyPr/>
                        <a:lstStyle/>
                        <a:p>
                          <a:pPr algn="ctr"/>
                          <a:r>
                            <a:rPr lang="en-US" altLang="zh-TW" sz="1800" dirty="0" smtClean="0"/>
                            <a:t>1.7972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4</m:t>
                                  </m:r>
                                </m:sup>
                              </m:sSup>
                            </m:oMath>
                          </a14:m>
                          <a:endParaRPr lang="zh-TW" altLang="en-US" sz="1800" dirty="0"/>
                        </a:p>
                      </a:txBody>
                      <a:tcPr marL="68580" marR="68580" marT="34290" marB="34290"/>
                    </a:tc>
                    <a:tc>
                      <a:txBody>
                        <a:bodyPr/>
                        <a:lstStyle/>
                        <a:p>
                          <a:pPr algn="ctr"/>
                          <a:r>
                            <a:rPr lang="en-US" altLang="zh-TW" sz="1800" dirty="0" smtClean="0"/>
                            <a:t>7.8028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6</m:t>
                                  </m:r>
                                </m:sup>
                              </m:sSup>
                            </m:oMath>
                          </a14:m>
                          <a:endParaRPr lang="zh-TW" altLang="en-US" sz="1800" dirty="0"/>
                        </a:p>
                      </a:txBody>
                      <a:tcPr marL="68580" marR="68580" marT="34290" marB="34290"/>
                    </a:tc>
                    <a:tc>
                      <a:txBody>
                        <a:bodyPr/>
                        <a:lstStyle/>
                        <a:p>
                          <a:pPr algn="ctr"/>
                          <a:r>
                            <a:rPr lang="en-US" altLang="zh-TW" sz="1800" dirty="0" smtClean="0"/>
                            <a:t>1.7409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4</m:t>
                                  </m:r>
                                </m:sup>
                              </m:sSup>
                            </m:oMath>
                          </a14:m>
                          <a:endParaRPr lang="zh-TW" altLang="en-US" sz="1800" dirty="0"/>
                        </a:p>
                      </a:txBody>
                      <a:tcPr marL="68580" marR="68580" marT="34290" marB="34290"/>
                    </a:tc>
                    <a:tc>
                      <a:txBody>
                        <a:bodyPr/>
                        <a:lstStyle/>
                        <a:p>
                          <a:pPr algn="ctr"/>
                          <a:r>
                            <a:rPr lang="en-US" altLang="zh-TW" sz="1800" dirty="0" smtClean="0"/>
                            <a:t>5.6166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6</m:t>
                                  </m:r>
                                </m:sup>
                              </m:sSup>
                            </m:oMath>
                          </a14:m>
                          <a:endParaRPr lang="zh-TW" altLang="en-US" sz="1800" dirty="0"/>
                        </a:p>
                      </a:txBody>
                      <a:tcPr marL="68580" marR="68580" marT="34290" marB="34290"/>
                    </a:tc>
                    <a:extLst>
                      <a:ext uri="{0D108BD9-81ED-4DB2-BD59-A6C34878D82A}">
                        <a16:rowId xmlns:a16="http://schemas.microsoft.com/office/drawing/2014/main" val="10001"/>
                      </a:ext>
                    </a:extLst>
                  </a:tr>
                  <a:tr h="345996">
                    <a:tc>
                      <a:txBody>
                        <a:bodyPr/>
                        <a:lstStyle/>
                        <a:p>
                          <a:pPr algn="ctr"/>
                          <a:r>
                            <a:rPr lang="en-US" altLang="zh-TW" sz="1800" dirty="0" smtClean="0"/>
                            <a:t>SVR</a:t>
                          </a:r>
                          <a:endParaRPr lang="zh-TW" altLang="en-US" sz="18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1.3815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3</m:t>
                                  </m:r>
                                </m:sup>
                              </m:sSup>
                            </m:oMath>
                          </a14:m>
                          <a:endParaRPr lang="zh-TW" altLang="en-US" sz="1800" dirty="0"/>
                        </a:p>
                      </a:txBody>
                      <a:tcPr marL="68580" marR="68580" marT="34290" marB="34290"/>
                    </a:tc>
                    <a:tc>
                      <a:txBody>
                        <a:bodyPr/>
                        <a:lstStyle/>
                        <a:p>
                          <a:pPr algn="ctr"/>
                          <a:r>
                            <a:rPr lang="en-US" altLang="zh-TW" sz="1800" dirty="0" smtClean="0"/>
                            <a:t>5.8990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5</m:t>
                                  </m:r>
                                </m:sup>
                              </m:sSup>
                            </m:oMath>
                          </a14:m>
                          <a:endParaRPr lang="zh-TW" altLang="en-US" sz="1800" dirty="0"/>
                        </a:p>
                      </a:txBody>
                      <a:tcPr marL="68580" marR="68580" marT="34290" marB="34290"/>
                    </a:tc>
                    <a:tc>
                      <a:txBody>
                        <a:bodyPr/>
                        <a:lstStyle/>
                        <a:p>
                          <a:pPr algn="ctr"/>
                          <a:r>
                            <a:rPr lang="en-US" altLang="zh-TW" sz="1800" dirty="0" smtClean="0"/>
                            <a:t>1.5983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3</m:t>
                                  </m:r>
                                </m:sup>
                              </m:sSup>
                            </m:oMath>
                          </a14:m>
                          <a:endParaRPr lang="zh-TW" altLang="en-US" sz="1800" dirty="0"/>
                        </a:p>
                      </a:txBody>
                      <a:tcPr marL="68580" marR="68580" marT="34290" marB="34290"/>
                    </a:tc>
                    <a:tc>
                      <a:txBody>
                        <a:bodyPr/>
                        <a:lstStyle/>
                        <a:p>
                          <a:pPr algn="ctr"/>
                          <a:r>
                            <a:rPr lang="en-US" altLang="zh-TW" sz="1800" dirty="0" smtClean="0"/>
                            <a:t>3.7114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5</m:t>
                                  </m:r>
                                </m:sup>
                              </m:sSup>
                            </m:oMath>
                          </a14:m>
                          <a:endParaRPr lang="zh-TW" altLang="en-US" sz="1800" dirty="0"/>
                        </a:p>
                      </a:txBody>
                      <a:tcPr marL="68580" marR="68580" marT="34290" marB="34290"/>
                    </a:tc>
                    <a:extLst>
                      <a:ext uri="{0D108BD9-81ED-4DB2-BD59-A6C34878D82A}">
                        <a16:rowId xmlns:a16="http://schemas.microsoft.com/office/drawing/2014/main" val="10002"/>
                      </a:ext>
                    </a:extLst>
                  </a:tr>
                  <a:tr h="342900">
                    <a:tc>
                      <a:txBody>
                        <a:bodyPr/>
                        <a:lstStyle/>
                        <a:p>
                          <a:pPr algn="ctr"/>
                          <a:r>
                            <a:rPr lang="en-US" altLang="zh-TW" sz="1800" dirty="0" smtClean="0"/>
                            <a:t>RVR</a:t>
                          </a:r>
                          <a:endParaRPr lang="zh-TW" altLang="en-US" sz="1800" dirty="0"/>
                        </a:p>
                      </a:txBody>
                      <a:tcPr marL="68580" marR="68580" marT="34290" marB="34290"/>
                    </a:tc>
                    <a:tc>
                      <a:txBody>
                        <a:bodyPr/>
                        <a:lstStyle/>
                        <a:p>
                          <a:pPr algn="ctr"/>
                          <a:r>
                            <a:rPr lang="en-US" altLang="zh-TW" sz="1800" dirty="0" smtClean="0"/>
                            <a:t>1.5029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3</m:t>
                                  </m:r>
                                </m:sup>
                              </m:sSup>
                            </m:oMath>
                          </a14:m>
                          <a:endParaRPr lang="zh-TW" altLang="en-US" sz="1800" dirty="0"/>
                        </a:p>
                      </a:txBody>
                      <a:tcPr marL="68580" marR="68580" marT="34290" marB="34290"/>
                    </a:tc>
                    <a:tc>
                      <a:txBody>
                        <a:bodyPr/>
                        <a:lstStyle/>
                        <a:p>
                          <a:pPr algn="ctr"/>
                          <a:r>
                            <a:rPr lang="en-US" altLang="zh-TW" sz="1800" dirty="0" smtClean="0"/>
                            <a:t>1.7423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4</m:t>
                                  </m:r>
                                </m:sup>
                              </m:sSup>
                            </m:oMath>
                          </a14:m>
                          <a:endParaRPr lang="zh-TW" altLang="en-US" sz="1800" dirty="0"/>
                        </a:p>
                      </a:txBody>
                      <a:tcPr marL="68580" marR="68580" marT="34290" marB="34290"/>
                    </a:tc>
                    <a:tc>
                      <a:txBody>
                        <a:bodyPr/>
                        <a:lstStyle/>
                        <a:p>
                          <a:pPr algn="ctr"/>
                          <a:r>
                            <a:rPr lang="en-US" altLang="zh-TW" sz="1800" dirty="0" smtClean="0"/>
                            <a:t>1.4316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3</m:t>
                                  </m:r>
                                </m:sup>
                              </m:sSup>
                            </m:oMath>
                          </a14:m>
                          <a:endParaRPr lang="zh-TW" altLang="en-US" sz="1800" dirty="0"/>
                        </a:p>
                      </a:txBody>
                      <a:tcPr marL="68580" marR="68580" marT="34290" marB="34290"/>
                    </a:tc>
                    <a:tc>
                      <a:txBody>
                        <a:bodyPr/>
                        <a:lstStyle/>
                        <a:p>
                          <a:pPr algn="ctr"/>
                          <a:r>
                            <a:rPr lang="en-US" altLang="zh-TW" sz="1800" dirty="0" smtClean="0"/>
                            <a:t>2.6509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4</m:t>
                                  </m:r>
                                </m:sup>
                              </m:sSup>
                            </m:oMath>
                          </a14:m>
                          <a:endParaRPr lang="zh-TW" altLang="en-US" sz="1800" dirty="0"/>
                        </a:p>
                      </a:txBody>
                      <a:tcPr marL="68580" marR="68580" marT="34290" marB="34290"/>
                    </a:tc>
                    <a:extLst>
                      <a:ext uri="{0D108BD9-81ED-4DB2-BD59-A6C34878D82A}">
                        <a16:rowId xmlns:a16="http://schemas.microsoft.com/office/drawing/2014/main" val="10003"/>
                      </a:ext>
                    </a:extLst>
                  </a:tr>
                  <a:tr h="342900">
                    <a:tc>
                      <a:txBody>
                        <a:bodyPr/>
                        <a:lstStyle/>
                        <a:p>
                          <a:pPr algn="ctr"/>
                          <a:r>
                            <a:rPr lang="en-US" altLang="zh-TW" sz="1800" dirty="0" smtClean="0"/>
                            <a:t>CNN</a:t>
                          </a:r>
                          <a:endParaRPr lang="zh-TW" altLang="en-US" sz="1800" dirty="0"/>
                        </a:p>
                      </a:txBody>
                      <a:tcPr marL="68580" marR="68580" marT="34290" marB="34290"/>
                    </a:tc>
                    <a:tc>
                      <a:txBody>
                        <a:bodyPr/>
                        <a:lstStyle/>
                        <a:p>
                          <a:pPr algn="ctr"/>
                          <a:r>
                            <a:rPr lang="en-US" altLang="zh-TW" sz="1800" dirty="0" smtClean="0"/>
                            <a:t>1.2867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3</m:t>
                                  </m:r>
                                </m:sup>
                              </m:sSup>
                            </m:oMath>
                          </a14:m>
                          <a:endParaRPr lang="zh-TW" altLang="en-US" sz="1800" dirty="0"/>
                        </a:p>
                      </a:txBody>
                      <a:tcPr marL="68580" marR="68580" marT="34290" marB="34290"/>
                    </a:tc>
                    <a:tc>
                      <a:txBody>
                        <a:bodyPr/>
                        <a:lstStyle/>
                        <a:p>
                          <a:pPr algn="ctr"/>
                          <a:r>
                            <a:rPr lang="en-US" altLang="zh-TW" sz="1800" dirty="0" smtClean="0"/>
                            <a:t>1.3570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4</m:t>
                                  </m:r>
                                </m:sup>
                              </m:sSup>
                            </m:oMath>
                          </a14:m>
                          <a:endParaRPr lang="zh-TW" altLang="en-US" sz="1800" dirty="0"/>
                        </a:p>
                      </a:txBody>
                      <a:tcPr marL="68580" marR="68580" marT="34290" marB="34290"/>
                    </a:tc>
                    <a:tc>
                      <a:txBody>
                        <a:bodyPr/>
                        <a:lstStyle/>
                        <a:p>
                          <a:pPr algn="ctr"/>
                          <a:r>
                            <a:rPr lang="en-US" altLang="zh-TW" sz="1800" dirty="0" smtClean="0"/>
                            <a:t>1.5962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3</m:t>
                                  </m:r>
                                </m:sup>
                              </m:sSup>
                            </m:oMath>
                          </a14:m>
                          <a:endParaRPr lang="zh-TW" altLang="en-US" sz="1800" dirty="0"/>
                        </a:p>
                      </a:txBody>
                      <a:tcPr marL="68580" marR="68580" marT="34290" marB="34290"/>
                    </a:tc>
                    <a:tc>
                      <a:txBody>
                        <a:bodyPr/>
                        <a:lstStyle/>
                        <a:p>
                          <a:pPr algn="ctr"/>
                          <a:r>
                            <a:rPr lang="en-US" altLang="zh-TW" sz="1800" dirty="0" smtClean="0"/>
                            <a:t>7.8864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3</m:t>
                                  </m:r>
                                </m:sup>
                              </m:sSup>
                            </m:oMath>
                          </a14:m>
                          <a:endParaRPr lang="zh-TW" altLang="en-US" sz="1800" dirty="0"/>
                        </a:p>
                      </a:txBody>
                      <a:tcPr marL="68580" marR="68580" marT="34290" marB="34290"/>
                    </a:tc>
                    <a:extLst>
                      <a:ext uri="{0D108BD9-81ED-4DB2-BD59-A6C34878D82A}">
                        <a16:rowId xmlns:a16="http://schemas.microsoft.com/office/drawing/2014/main" val="10004"/>
                      </a:ext>
                    </a:extLst>
                  </a:tr>
                  <a:tr h="333140">
                    <a:tc>
                      <a:txBody>
                        <a:bodyPr/>
                        <a:lstStyle/>
                        <a:p>
                          <a:pPr algn="ctr"/>
                          <a:r>
                            <a:rPr lang="en-US" altLang="zh-TW" sz="1800" dirty="0" smtClean="0"/>
                            <a:t>ECNN</a:t>
                          </a:r>
                          <a:endParaRPr lang="zh-TW" altLang="en-US" sz="1800" dirty="0"/>
                        </a:p>
                      </a:txBody>
                      <a:tcPr marL="68580" marR="68580" marT="34290" marB="34290">
                        <a:solidFill>
                          <a:srgbClr val="FF0000"/>
                        </a:solidFill>
                      </a:tcPr>
                    </a:tc>
                    <a:tc>
                      <a:txBody>
                        <a:bodyPr/>
                        <a:lstStyle/>
                        <a:p>
                          <a:pPr algn="ctr"/>
                          <a:r>
                            <a:rPr lang="en-US" altLang="zh-TW" sz="1800" dirty="0" smtClean="0"/>
                            <a:t>6.61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2</m:t>
                                  </m:r>
                                </m:sup>
                              </m:sSup>
                            </m:oMath>
                          </a14:m>
                          <a:endParaRPr lang="zh-TW" altLang="en-US" sz="1800" dirty="0"/>
                        </a:p>
                      </a:txBody>
                      <a:tcPr marL="68580" marR="68580" marT="34290" marB="34290">
                        <a:solidFill>
                          <a:srgbClr val="FF0000"/>
                        </a:solidFill>
                      </a:tcPr>
                    </a:tc>
                    <a:tc>
                      <a:txBody>
                        <a:bodyPr/>
                        <a:lstStyle/>
                        <a:p>
                          <a:pPr algn="ctr"/>
                          <a:r>
                            <a:rPr lang="en-US" altLang="zh-TW" sz="1800" dirty="0" smtClean="0"/>
                            <a:t>1.2643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4</m:t>
                                  </m:r>
                                </m:sup>
                              </m:sSup>
                            </m:oMath>
                          </a14:m>
                          <a:endParaRPr lang="zh-TW" altLang="en-US" sz="1800" dirty="0"/>
                        </a:p>
                      </a:txBody>
                      <a:tcPr marL="68580" marR="68580" marT="34290" marB="34290">
                        <a:solidFill>
                          <a:srgbClr val="FF0000"/>
                        </a:solidFill>
                      </a:tcPr>
                    </a:tc>
                    <a:tc>
                      <a:txBody>
                        <a:bodyPr/>
                        <a:lstStyle/>
                        <a:p>
                          <a:pPr algn="ctr"/>
                          <a:r>
                            <a:rPr lang="en-US" altLang="zh-TW" sz="1800" dirty="0" smtClean="0"/>
                            <a:t>1.412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3</m:t>
                                  </m:r>
                                </m:sup>
                              </m:sSup>
                            </m:oMath>
                          </a14:m>
                          <a:endParaRPr lang="zh-TW" altLang="en-US" sz="1800" dirty="0"/>
                        </a:p>
                      </a:txBody>
                      <a:tcPr marL="68580" marR="68580" marT="34290" marB="34290">
                        <a:solidFill>
                          <a:srgbClr val="FF0000"/>
                        </a:solidFill>
                      </a:tcPr>
                    </a:tc>
                    <a:tc>
                      <a:txBody>
                        <a:bodyPr/>
                        <a:lstStyle/>
                        <a:p>
                          <a:pPr algn="ctr"/>
                          <a:r>
                            <a:rPr lang="en-US" altLang="zh-TW" sz="1800" dirty="0" smtClean="0"/>
                            <a:t>7.482 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3</m:t>
                                  </m:r>
                                </m:sup>
                              </m:sSup>
                            </m:oMath>
                          </a14:m>
                          <a:endParaRPr lang="zh-TW" altLang="en-US" sz="1800" dirty="0"/>
                        </a:p>
                      </a:txBody>
                      <a:tcPr marL="68580" marR="68580" marT="34290" marB="34290">
                        <a:solidFill>
                          <a:srgbClr val="FF0000"/>
                        </a:solidFill>
                      </a:tcPr>
                    </a:tc>
                    <a:extLst>
                      <a:ext uri="{0D108BD9-81ED-4DB2-BD59-A6C34878D82A}">
                        <a16:rowId xmlns:a16="http://schemas.microsoft.com/office/drawing/2014/main" val="10005"/>
                      </a:ext>
                    </a:extLst>
                  </a:tr>
                  <a:tr h="342900">
                    <a:tc>
                      <a:txBody>
                        <a:bodyPr/>
                        <a:lstStyle/>
                        <a:p>
                          <a:pPr algn="ctr"/>
                          <a:r>
                            <a:rPr lang="en-US" altLang="zh-TW" sz="1800" dirty="0" smtClean="0"/>
                            <a:t>LSTM</a:t>
                          </a:r>
                          <a:endParaRPr lang="zh-TW" altLang="en-US" sz="1800" dirty="0"/>
                        </a:p>
                      </a:txBody>
                      <a:tcPr marL="68580" marR="68580" marT="34290" marB="34290">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rPr>
                            <a:t>3.8868 </a:t>
                          </a:r>
                          <a:r>
                            <a:rPr lang="en-US" altLang="zh-TW" sz="1800" dirty="0" smtClean="0"/>
                            <a:t>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2</m:t>
                                  </m:r>
                                </m:sup>
                              </m:sSup>
                            </m:oMath>
                          </a14:m>
                          <a:endParaRPr lang="zh-TW" altLang="en-US" sz="1800" dirty="0"/>
                        </a:p>
                      </a:txBody>
                      <a:tcPr marL="68580" marR="68580" marT="34290" marB="34290">
                        <a:solidFill>
                          <a:srgbClr val="FFC000"/>
                        </a:solidFill>
                      </a:tcPr>
                    </a:tc>
                    <a:tc>
                      <a:txBody>
                        <a:bodyPr/>
                        <a:lstStyle/>
                        <a:p>
                          <a:pPr algn="ctr"/>
                          <a:r>
                            <a:rPr lang="en-US" altLang="zh-TW" sz="1800" kern="100" dirty="0" smtClean="0">
                              <a:effectLst/>
                            </a:rPr>
                            <a:t>1.0338 </a:t>
                          </a:r>
                          <a:r>
                            <a:rPr lang="en-US" altLang="zh-TW" sz="1800" dirty="0" smtClean="0"/>
                            <a:t>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4</m:t>
                                  </m:r>
                                </m:sup>
                              </m:sSup>
                            </m:oMath>
                          </a14:m>
                          <a:endParaRPr lang="zh-TW" altLang="en-US" sz="1800" dirty="0"/>
                        </a:p>
                      </a:txBody>
                      <a:tcPr marL="68580" marR="68580" marT="34290" marB="34290">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rPr>
                            <a:t>8.2219 </a:t>
                          </a:r>
                          <a:r>
                            <a:rPr lang="en-US" altLang="zh-TW" sz="1800" dirty="0" smtClean="0"/>
                            <a:t>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2</m:t>
                                  </m:r>
                                </m:sup>
                              </m:sSup>
                            </m:oMath>
                          </a14:m>
                          <a:endParaRPr lang="zh-TW" altLang="en-US" sz="1800" dirty="0"/>
                        </a:p>
                      </a:txBody>
                      <a:tcPr marL="68580" marR="68580" marT="34290" marB="34290">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rPr>
                            <a:t>6.3706 </a:t>
                          </a:r>
                          <a:r>
                            <a:rPr lang="en-US" altLang="zh-TW" sz="1800" dirty="0" smtClean="0"/>
                            <a:t>x </a:t>
                          </a:r>
                          <a14:m>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10</m:t>
                                  </m:r>
                                </m:e>
                                <m:sup>
                                  <m:r>
                                    <a:rPr lang="en-US" altLang="zh-TW" sz="1800" smtClean="0">
                                      <a:latin typeface="Cambria Math" panose="02040503050406030204" pitchFamily="18" charset="0"/>
                                    </a:rPr>
                                    <m:t>3</m:t>
                                  </m:r>
                                </m:sup>
                              </m:sSup>
                            </m:oMath>
                          </a14:m>
                          <a:endParaRPr lang="zh-TW" altLang="en-US" sz="1800" dirty="0"/>
                        </a:p>
                      </a:txBody>
                      <a:tcPr marL="68580" marR="68580" marT="34290" marB="34290">
                        <a:solidFill>
                          <a:srgbClr val="FFC000"/>
                        </a:solidFill>
                      </a:tcPr>
                    </a:tc>
                    <a:extLst>
                      <a:ext uri="{0D108BD9-81ED-4DB2-BD59-A6C34878D82A}">
                        <a16:rowId xmlns:a16="http://schemas.microsoft.com/office/drawing/2014/main" val="10006"/>
                      </a:ext>
                    </a:extLst>
                  </a:tr>
                </a:tbl>
              </a:graphicData>
            </a:graphic>
          </p:graphicFrame>
        </mc:Choice>
        <mc:Fallback xmlns="">
          <p:graphicFrame>
            <p:nvGraphicFramePr>
              <p:cNvPr id="4" name="內容版面配置區 3"/>
              <p:cNvGraphicFramePr>
                <a:graphicFrameLocks noGrp="1"/>
              </p:cNvGraphicFramePr>
              <p:nvPr>
                <p:ph idx="1"/>
                <p:extLst>
                  <p:ext uri="{D42A27DB-BD31-4B8C-83A1-F6EECF244321}">
                    <p14:modId xmlns:p14="http://schemas.microsoft.com/office/powerpoint/2010/main" val="3659357958"/>
                  </p:ext>
                </p:extLst>
              </p:nvPr>
            </p:nvGraphicFramePr>
            <p:xfrm>
              <a:off x="461010" y="1996787"/>
              <a:ext cx="7886700" cy="2403396"/>
            </p:xfrm>
            <a:graphic>
              <a:graphicData uri="http://schemas.openxmlformats.org/drawingml/2006/table">
                <a:tbl>
                  <a:tblPr firstRow="1" bandRow="1">
                    <a:tableStyleId>{793D81CF-94F2-401A-BA57-92F5A7B2D0C5}</a:tableStyleId>
                  </a:tblPr>
                  <a:tblGrid>
                    <a:gridCol w="1577340">
                      <a:extLst>
                        <a:ext uri="{9D8B030D-6E8A-4147-A177-3AD203B41FA5}">
                          <a16:colId xmlns:a16="http://schemas.microsoft.com/office/drawing/2014/main" val="20000"/>
                        </a:ext>
                      </a:extLst>
                    </a:gridCol>
                    <a:gridCol w="1577340">
                      <a:extLst>
                        <a:ext uri="{9D8B030D-6E8A-4147-A177-3AD203B41FA5}">
                          <a16:colId xmlns:a16="http://schemas.microsoft.com/office/drawing/2014/main" val="20001"/>
                        </a:ext>
                      </a:extLst>
                    </a:gridCol>
                    <a:gridCol w="1577340">
                      <a:extLst>
                        <a:ext uri="{9D8B030D-6E8A-4147-A177-3AD203B41FA5}">
                          <a16:colId xmlns:a16="http://schemas.microsoft.com/office/drawing/2014/main" val="20002"/>
                        </a:ext>
                      </a:extLst>
                    </a:gridCol>
                    <a:gridCol w="1577340">
                      <a:extLst>
                        <a:ext uri="{9D8B030D-6E8A-4147-A177-3AD203B41FA5}">
                          <a16:colId xmlns:a16="http://schemas.microsoft.com/office/drawing/2014/main" val="20003"/>
                        </a:ext>
                      </a:extLst>
                    </a:gridCol>
                    <a:gridCol w="1577340">
                      <a:extLst>
                        <a:ext uri="{9D8B030D-6E8A-4147-A177-3AD203B41FA5}">
                          <a16:colId xmlns:a16="http://schemas.microsoft.com/office/drawing/2014/main" val="20004"/>
                        </a:ext>
                      </a:extLst>
                    </a:gridCol>
                  </a:tblGrid>
                  <a:tr h="342900">
                    <a:tc>
                      <a:txBody>
                        <a:bodyPr/>
                        <a:lstStyle/>
                        <a:p>
                          <a:endParaRPr lang="zh-TW" altLang="en-US" sz="1800" dirty="0"/>
                        </a:p>
                      </a:txBody>
                      <a:tcPr marL="68580" marR="68580" marT="34290" marB="34290"/>
                    </a:tc>
                    <a:tc>
                      <a:txBody>
                        <a:bodyPr/>
                        <a:lstStyle/>
                        <a:p>
                          <a:pPr algn="ctr"/>
                          <a:r>
                            <a:rPr lang="en-US" altLang="zh-TW" sz="1800" dirty="0" smtClean="0"/>
                            <a:t>FD001</a:t>
                          </a:r>
                          <a:endParaRPr lang="zh-TW" altLang="en-US" sz="1800" dirty="0"/>
                        </a:p>
                      </a:txBody>
                      <a:tcPr marL="68580" marR="68580" marT="34290" marB="34290"/>
                    </a:tc>
                    <a:tc>
                      <a:txBody>
                        <a:bodyPr/>
                        <a:lstStyle/>
                        <a:p>
                          <a:pPr algn="ctr"/>
                          <a:r>
                            <a:rPr lang="en-US" altLang="zh-TW" sz="1800" dirty="0" smtClean="0"/>
                            <a:t>FD002</a:t>
                          </a:r>
                          <a:endParaRPr lang="zh-TW" altLang="en-US" sz="1800" dirty="0"/>
                        </a:p>
                      </a:txBody>
                      <a:tcPr marL="68580" marR="68580" marT="34290" marB="34290"/>
                    </a:tc>
                    <a:tc>
                      <a:txBody>
                        <a:bodyPr/>
                        <a:lstStyle/>
                        <a:p>
                          <a:pPr algn="ctr"/>
                          <a:r>
                            <a:rPr lang="en-US" altLang="zh-TW" sz="1800" dirty="0" smtClean="0"/>
                            <a:t>FD003</a:t>
                          </a:r>
                          <a:endParaRPr lang="zh-TW" altLang="en-US" sz="1800" dirty="0"/>
                        </a:p>
                      </a:txBody>
                      <a:tcPr marL="68580" marR="68580" marT="34290" marB="34290"/>
                    </a:tc>
                    <a:tc>
                      <a:txBody>
                        <a:bodyPr/>
                        <a:lstStyle/>
                        <a:p>
                          <a:pPr algn="ctr"/>
                          <a:r>
                            <a:rPr lang="en-US" altLang="zh-TW" sz="1800" dirty="0" smtClean="0"/>
                            <a:t>FD004</a:t>
                          </a:r>
                          <a:endParaRPr lang="zh-TW" altLang="en-US" sz="1800" dirty="0"/>
                        </a:p>
                      </a:txBody>
                      <a:tcPr marL="68580" marR="68580" marT="34290" marB="34290"/>
                    </a:tc>
                    <a:extLst>
                      <a:ext uri="{0D108BD9-81ED-4DB2-BD59-A6C34878D82A}">
                        <a16:rowId xmlns:a16="http://schemas.microsoft.com/office/drawing/2014/main" val="10000"/>
                      </a:ext>
                    </a:extLst>
                  </a:tr>
                  <a:tr h="342900">
                    <a:tc>
                      <a:txBody>
                        <a:bodyPr/>
                        <a:lstStyle/>
                        <a:p>
                          <a:pPr algn="ctr"/>
                          <a:r>
                            <a:rPr lang="en-US" altLang="zh-TW" sz="1800" dirty="0" smtClean="0"/>
                            <a:t>MLP</a:t>
                          </a:r>
                          <a:endParaRPr lang="zh-TW" altLang="en-US" sz="1800" dirty="0"/>
                        </a:p>
                      </a:txBody>
                      <a:tcPr marL="68580" marR="68580" marT="34290" marB="34290"/>
                    </a:tc>
                    <a:tc>
                      <a:txBody>
                        <a:bodyPr/>
                        <a:lstStyle/>
                        <a:p>
                          <a:endParaRPr lang="zh-TW"/>
                        </a:p>
                      </a:txBody>
                      <a:tcPr marL="68580" marR="68580" marT="34290" marB="34290">
                        <a:blipFill>
                          <a:blip r:embed="rId3"/>
                          <a:stretch>
                            <a:fillRect l="-100386" t="-110526" r="-300772" b="-526316"/>
                          </a:stretch>
                        </a:blipFill>
                      </a:tcPr>
                    </a:tc>
                    <a:tc>
                      <a:txBody>
                        <a:bodyPr/>
                        <a:lstStyle/>
                        <a:p>
                          <a:endParaRPr lang="zh-TW"/>
                        </a:p>
                      </a:txBody>
                      <a:tcPr marL="68580" marR="68580" marT="34290" marB="34290">
                        <a:blipFill>
                          <a:blip r:embed="rId3"/>
                          <a:stretch>
                            <a:fillRect l="-200386" t="-110526" r="-200772" b="-526316"/>
                          </a:stretch>
                        </a:blipFill>
                      </a:tcPr>
                    </a:tc>
                    <a:tc>
                      <a:txBody>
                        <a:bodyPr/>
                        <a:lstStyle/>
                        <a:p>
                          <a:endParaRPr lang="zh-TW"/>
                        </a:p>
                      </a:txBody>
                      <a:tcPr marL="68580" marR="68580" marT="34290" marB="34290">
                        <a:blipFill>
                          <a:blip r:embed="rId3"/>
                          <a:stretch>
                            <a:fillRect l="-300386" t="-110526" r="-100772" b="-526316"/>
                          </a:stretch>
                        </a:blipFill>
                      </a:tcPr>
                    </a:tc>
                    <a:tc>
                      <a:txBody>
                        <a:bodyPr/>
                        <a:lstStyle/>
                        <a:p>
                          <a:endParaRPr lang="zh-TW"/>
                        </a:p>
                      </a:txBody>
                      <a:tcPr marL="68580" marR="68580" marT="34290" marB="34290">
                        <a:blipFill>
                          <a:blip r:embed="rId3"/>
                          <a:stretch>
                            <a:fillRect l="-400386" t="-110526" r="-772" b="-526316"/>
                          </a:stretch>
                        </a:blipFill>
                      </a:tcPr>
                    </a:tc>
                    <a:extLst>
                      <a:ext uri="{0D108BD9-81ED-4DB2-BD59-A6C34878D82A}">
                        <a16:rowId xmlns:a16="http://schemas.microsoft.com/office/drawing/2014/main" val="10001"/>
                      </a:ext>
                    </a:extLst>
                  </a:tr>
                  <a:tr h="345996">
                    <a:tc>
                      <a:txBody>
                        <a:bodyPr/>
                        <a:lstStyle/>
                        <a:p>
                          <a:pPr algn="ctr"/>
                          <a:r>
                            <a:rPr lang="en-US" altLang="zh-TW" sz="1800" dirty="0" smtClean="0"/>
                            <a:t>SVR</a:t>
                          </a:r>
                          <a:endParaRPr lang="zh-TW" altLang="en-US" sz="1800" dirty="0"/>
                        </a:p>
                      </a:txBody>
                      <a:tcPr marL="68580" marR="68580" marT="34290" marB="34290"/>
                    </a:tc>
                    <a:tc>
                      <a:txBody>
                        <a:bodyPr/>
                        <a:lstStyle/>
                        <a:p>
                          <a:endParaRPr lang="zh-TW"/>
                        </a:p>
                      </a:txBody>
                      <a:tcPr marL="68580" marR="68580" marT="34290" marB="34290">
                        <a:blipFill>
                          <a:blip r:embed="rId3"/>
                          <a:stretch>
                            <a:fillRect l="-100386" t="-210526" r="-300772" b="-426316"/>
                          </a:stretch>
                        </a:blipFill>
                      </a:tcPr>
                    </a:tc>
                    <a:tc>
                      <a:txBody>
                        <a:bodyPr/>
                        <a:lstStyle/>
                        <a:p>
                          <a:endParaRPr lang="zh-TW"/>
                        </a:p>
                      </a:txBody>
                      <a:tcPr marL="68580" marR="68580" marT="34290" marB="34290">
                        <a:blipFill>
                          <a:blip r:embed="rId3"/>
                          <a:stretch>
                            <a:fillRect l="-200386" t="-210526" r="-200772" b="-426316"/>
                          </a:stretch>
                        </a:blipFill>
                      </a:tcPr>
                    </a:tc>
                    <a:tc>
                      <a:txBody>
                        <a:bodyPr/>
                        <a:lstStyle/>
                        <a:p>
                          <a:endParaRPr lang="zh-TW"/>
                        </a:p>
                      </a:txBody>
                      <a:tcPr marL="68580" marR="68580" marT="34290" marB="34290">
                        <a:blipFill>
                          <a:blip r:embed="rId3"/>
                          <a:stretch>
                            <a:fillRect l="-300386" t="-210526" r="-100772" b="-426316"/>
                          </a:stretch>
                        </a:blipFill>
                      </a:tcPr>
                    </a:tc>
                    <a:tc>
                      <a:txBody>
                        <a:bodyPr/>
                        <a:lstStyle/>
                        <a:p>
                          <a:endParaRPr lang="zh-TW"/>
                        </a:p>
                      </a:txBody>
                      <a:tcPr marL="68580" marR="68580" marT="34290" marB="34290">
                        <a:blipFill>
                          <a:blip r:embed="rId3"/>
                          <a:stretch>
                            <a:fillRect l="-400386" t="-210526" r="-772" b="-426316"/>
                          </a:stretch>
                        </a:blipFill>
                      </a:tcPr>
                    </a:tc>
                    <a:extLst>
                      <a:ext uri="{0D108BD9-81ED-4DB2-BD59-A6C34878D82A}">
                        <a16:rowId xmlns:a16="http://schemas.microsoft.com/office/drawing/2014/main" val="10002"/>
                      </a:ext>
                    </a:extLst>
                  </a:tr>
                  <a:tr h="342900">
                    <a:tc>
                      <a:txBody>
                        <a:bodyPr/>
                        <a:lstStyle/>
                        <a:p>
                          <a:pPr algn="ctr"/>
                          <a:r>
                            <a:rPr lang="en-US" altLang="zh-TW" sz="1800" dirty="0" smtClean="0"/>
                            <a:t>RVR</a:t>
                          </a:r>
                          <a:endParaRPr lang="zh-TW" altLang="en-US" sz="1800" dirty="0"/>
                        </a:p>
                      </a:txBody>
                      <a:tcPr marL="68580" marR="68580" marT="34290" marB="34290"/>
                    </a:tc>
                    <a:tc>
                      <a:txBody>
                        <a:bodyPr/>
                        <a:lstStyle/>
                        <a:p>
                          <a:endParaRPr lang="zh-TW"/>
                        </a:p>
                      </a:txBody>
                      <a:tcPr marL="68580" marR="68580" marT="34290" marB="34290">
                        <a:blipFill>
                          <a:blip r:embed="rId3"/>
                          <a:stretch>
                            <a:fillRect l="-100386" t="-316071" r="-300772" b="-333929"/>
                          </a:stretch>
                        </a:blipFill>
                      </a:tcPr>
                    </a:tc>
                    <a:tc>
                      <a:txBody>
                        <a:bodyPr/>
                        <a:lstStyle/>
                        <a:p>
                          <a:endParaRPr lang="zh-TW"/>
                        </a:p>
                      </a:txBody>
                      <a:tcPr marL="68580" marR="68580" marT="34290" marB="34290">
                        <a:blipFill>
                          <a:blip r:embed="rId3"/>
                          <a:stretch>
                            <a:fillRect l="-200386" t="-316071" r="-200772" b="-333929"/>
                          </a:stretch>
                        </a:blipFill>
                      </a:tcPr>
                    </a:tc>
                    <a:tc>
                      <a:txBody>
                        <a:bodyPr/>
                        <a:lstStyle/>
                        <a:p>
                          <a:endParaRPr lang="zh-TW"/>
                        </a:p>
                      </a:txBody>
                      <a:tcPr marL="68580" marR="68580" marT="34290" marB="34290">
                        <a:blipFill>
                          <a:blip r:embed="rId3"/>
                          <a:stretch>
                            <a:fillRect l="-300386" t="-316071" r="-100772" b="-333929"/>
                          </a:stretch>
                        </a:blipFill>
                      </a:tcPr>
                    </a:tc>
                    <a:tc>
                      <a:txBody>
                        <a:bodyPr/>
                        <a:lstStyle/>
                        <a:p>
                          <a:endParaRPr lang="zh-TW"/>
                        </a:p>
                      </a:txBody>
                      <a:tcPr marL="68580" marR="68580" marT="34290" marB="34290">
                        <a:blipFill>
                          <a:blip r:embed="rId3"/>
                          <a:stretch>
                            <a:fillRect l="-400386" t="-316071" r="-772" b="-333929"/>
                          </a:stretch>
                        </a:blipFill>
                      </a:tcPr>
                    </a:tc>
                    <a:extLst>
                      <a:ext uri="{0D108BD9-81ED-4DB2-BD59-A6C34878D82A}">
                        <a16:rowId xmlns:a16="http://schemas.microsoft.com/office/drawing/2014/main" val="10003"/>
                      </a:ext>
                    </a:extLst>
                  </a:tr>
                  <a:tr h="342900">
                    <a:tc>
                      <a:txBody>
                        <a:bodyPr/>
                        <a:lstStyle/>
                        <a:p>
                          <a:pPr algn="ctr"/>
                          <a:r>
                            <a:rPr lang="en-US" altLang="zh-TW" sz="1800" dirty="0" smtClean="0"/>
                            <a:t>CNN</a:t>
                          </a:r>
                          <a:endParaRPr lang="zh-TW" altLang="en-US" sz="1800" dirty="0"/>
                        </a:p>
                      </a:txBody>
                      <a:tcPr marL="68580" marR="68580" marT="34290" marB="34290"/>
                    </a:tc>
                    <a:tc>
                      <a:txBody>
                        <a:bodyPr/>
                        <a:lstStyle/>
                        <a:p>
                          <a:endParaRPr lang="zh-TW"/>
                        </a:p>
                      </a:txBody>
                      <a:tcPr marL="68580" marR="68580" marT="34290" marB="34290">
                        <a:blipFill>
                          <a:blip r:embed="rId3"/>
                          <a:stretch>
                            <a:fillRect l="-100386" t="-416071" r="-300772" b="-233929"/>
                          </a:stretch>
                        </a:blipFill>
                      </a:tcPr>
                    </a:tc>
                    <a:tc>
                      <a:txBody>
                        <a:bodyPr/>
                        <a:lstStyle/>
                        <a:p>
                          <a:endParaRPr lang="zh-TW"/>
                        </a:p>
                      </a:txBody>
                      <a:tcPr marL="68580" marR="68580" marT="34290" marB="34290">
                        <a:blipFill>
                          <a:blip r:embed="rId3"/>
                          <a:stretch>
                            <a:fillRect l="-200386" t="-416071" r="-200772" b="-233929"/>
                          </a:stretch>
                        </a:blipFill>
                      </a:tcPr>
                    </a:tc>
                    <a:tc>
                      <a:txBody>
                        <a:bodyPr/>
                        <a:lstStyle/>
                        <a:p>
                          <a:endParaRPr lang="zh-TW"/>
                        </a:p>
                      </a:txBody>
                      <a:tcPr marL="68580" marR="68580" marT="34290" marB="34290">
                        <a:blipFill>
                          <a:blip r:embed="rId3"/>
                          <a:stretch>
                            <a:fillRect l="-300386" t="-416071" r="-100772" b="-233929"/>
                          </a:stretch>
                        </a:blipFill>
                      </a:tcPr>
                    </a:tc>
                    <a:tc>
                      <a:txBody>
                        <a:bodyPr/>
                        <a:lstStyle/>
                        <a:p>
                          <a:endParaRPr lang="zh-TW"/>
                        </a:p>
                      </a:txBody>
                      <a:tcPr marL="68580" marR="68580" marT="34290" marB="34290">
                        <a:blipFill>
                          <a:blip r:embed="rId3"/>
                          <a:stretch>
                            <a:fillRect l="-400386" t="-416071" r="-772" b="-233929"/>
                          </a:stretch>
                        </a:blipFill>
                      </a:tcPr>
                    </a:tc>
                    <a:extLst>
                      <a:ext uri="{0D108BD9-81ED-4DB2-BD59-A6C34878D82A}">
                        <a16:rowId xmlns:a16="http://schemas.microsoft.com/office/drawing/2014/main" val="10004"/>
                      </a:ext>
                    </a:extLst>
                  </a:tr>
                  <a:tr h="342900">
                    <a:tc>
                      <a:txBody>
                        <a:bodyPr/>
                        <a:lstStyle/>
                        <a:p>
                          <a:pPr algn="ctr"/>
                          <a:r>
                            <a:rPr lang="en-US" altLang="zh-TW" sz="1800" dirty="0" smtClean="0"/>
                            <a:t>ECNN</a:t>
                          </a:r>
                          <a:endParaRPr lang="zh-TW" altLang="en-US" sz="1800" dirty="0"/>
                        </a:p>
                      </a:txBody>
                      <a:tcPr marL="68580" marR="68580" marT="34290" marB="34290">
                        <a:solidFill>
                          <a:srgbClr val="FF0000"/>
                        </a:solidFill>
                      </a:tcPr>
                    </a:tc>
                    <a:tc>
                      <a:txBody>
                        <a:bodyPr/>
                        <a:lstStyle/>
                        <a:p>
                          <a:endParaRPr lang="zh-TW"/>
                        </a:p>
                      </a:txBody>
                      <a:tcPr marL="68580" marR="68580" marT="34290" marB="34290">
                        <a:blipFill>
                          <a:blip r:embed="rId3"/>
                          <a:stretch>
                            <a:fillRect l="-100386" t="-507018" r="-300772" b="-129825"/>
                          </a:stretch>
                        </a:blipFill>
                      </a:tcPr>
                    </a:tc>
                    <a:tc>
                      <a:txBody>
                        <a:bodyPr/>
                        <a:lstStyle/>
                        <a:p>
                          <a:endParaRPr lang="zh-TW"/>
                        </a:p>
                      </a:txBody>
                      <a:tcPr marL="68580" marR="68580" marT="34290" marB="34290">
                        <a:blipFill>
                          <a:blip r:embed="rId3"/>
                          <a:stretch>
                            <a:fillRect l="-200386" t="-507018" r="-200772" b="-129825"/>
                          </a:stretch>
                        </a:blipFill>
                      </a:tcPr>
                    </a:tc>
                    <a:tc>
                      <a:txBody>
                        <a:bodyPr/>
                        <a:lstStyle/>
                        <a:p>
                          <a:endParaRPr lang="zh-TW"/>
                        </a:p>
                      </a:txBody>
                      <a:tcPr marL="68580" marR="68580" marT="34290" marB="34290">
                        <a:blipFill>
                          <a:blip r:embed="rId3"/>
                          <a:stretch>
                            <a:fillRect l="-300386" t="-507018" r="-100772" b="-129825"/>
                          </a:stretch>
                        </a:blipFill>
                      </a:tcPr>
                    </a:tc>
                    <a:tc>
                      <a:txBody>
                        <a:bodyPr/>
                        <a:lstStyle/>
                        <a:p>
                          <a:endParaRPr lang="zh-TW"/>
                        </a:p>
                      </a:txBody>
                      <a:tcPr marL="68580" marR="68580" marT="34290" marB="34290">
                        <a:blipFill>
                          <a:blip r:embed="rId3"/>
                          <a:stretch>
                            <a:fillRect l="-400386" t="-507018" r="-772" b="-129825"/>
                          </a:stretch>
                        </a:blipFill>
                      </a:tcPr>
                    </a:tc>
                    <a:extLst>
                      <a:ext uri="{0D108BD9-81ED-4DB2-BD59-A6C34878D82A}">
                        <a16:rowId xmlns:a16="http://schemas.microsoft.com/office/drawing/2014/main" val="10005"/>
                      </a:ext>
                    </a:extLst>
                  </a:tr>
                  <a:tr h="342900">
                    <a:tc>
                      <a:txBody>
                        <a:bodyPr/>
                        <a:lstStyle/>
                        <a:p>
                          <a:pPr algn="ctr"/>
                          <a:r>
                            <a:rPr lang="en-US" altLang="zh-TW" sz="1800" dirty="0" smtClean="0"/>
                            <a:t>LSTM</a:t>
                          </a:r>
                          <a:endParaRPr lang="zh-TW" altLang="en-US" sz="1800" dirty="0"/>
                        </a:p>
                      </a:txBody>
                      <a:tcPr marL="68580" marR="68580" marT="34290" marB="34290">
                        <a:solidFill>
                          <a:srgbClr val="FFC000"/>
                        </a:solidFill>
                      </a:tcPr>
                    </a:tc>
                    <a:tc>
                      <a:txBody>
                        <a:bodyPr/>
                        <a:lstStyle/>
                        <a:p>
                          <a:endParaRPr lang="zh-TW"/>
                        </a:p>
                      </a:txBody>
                      <a:tcPr marL="68580" marR="68580" marT="34290" marB="34290">
                        <a:blipFill>
                          <a:blip r:embed="rId3"/>
                          <a:stretch>
                            <a:fillRect l="-100386" t="-617857" r="-300772" b="-32143"/>
                          </a:stretch>
                        </a:blipFill>
                      </a:tcPr>
                    </a:tc>
                    <a:tc>
                      <a:txBody>
                        <a:bodyPr/>
                        <a:lstStyle/>
                        <a:p>
                          <a:endParaRPr lang="zh-TW"/>
                        </a:p>
                      </a:txBody>
                      <a:tcPr marL="68580" marR="68580" marT="34290" marB="34290">
                        <a:blipFill>
                          <a:blip r:embed="rId3"/>
                          <a:stretch>
                            <a:fillRect l="-200386" t="-617857" r="-200772" b="-32143"/>
                          </a:stretch>
                        </a:blipFill>
                      </a:tcPr>
                    </a:tc>
                    <a:tc>
                      <a:txBody>
                        <a:bodyPr/>
                        <a:lstStyle/>
                        <a:p>
                          <a:endParaRPr lang="zh-TW"/>
                        </a:p>
                      </a:txBody>
                      <a:tcPr marL="68580" marR="68580" marT="34290" marB="34290">
                        <a:blipFill>
                          <a:blip r:embed="rId3"/>
                          <a:stretch>
                            <a:fillRect l="-300386" t="-617857" r="-100772" b="-32143"/>
                          </a:stretch>
                        </a:blipFill>
                      </a:tcPr>
                    </a:tc>
                    <a:tc>
                      <a:txBody>
                        <a:bodyPr/>
                        <a:lstStyle/>
                        <a:p>
                          <a:endParaRPr lang="zh-TW"/>
                        </a:p>
                      </a:txBody>
                      <a:tcPr marL="68580" marR="68580" marT="34290" marB="34290">
                        <a:blipFill>
                          <a:blip r:embed="rId3"/>
                          <a:stretch>
                            <a:fillRect l="-400386" t="-617857" r="-772" b="-32143"/>
                          </a:stretch>
                        </a:blipFill>
                      </a:tcPr>
                    </a:tc>
                    <a:extLst>
                      <a:ext uri="{0D108BD9-81ED-4DB2-BD59-A6C34878D82A}">
                        <a16:rowId xmlns:a16="http://schemas.microsoft.com/office/drawing/2014/main" val="10006"/>
                      </a:ext>
                    </a:extLst>
                  </a:tr>
                </a:tbl>
              </a:graphicData>
            </a:graphic>
          </p:graphicFrame>
        </mc:Fallback>
      </mc:AlternateContent>
      <p:sp>
        <p:nvSpPr>
          <p:cNvPr id="5" name="投影片編號版面配置區 4"/>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47</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561045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zh-TW" sz="4000" b="1" i="0" u="none" strike="noStrike" cap="none" dirty="0">
                <a:solidFill>
                  <a:schemeClr val="accent1"/>
                </a:solidFill>
                <a:latin typeface="PT Sans Narrow"/>
                <a:ea typeface="PT Sans Narrow"/>
                <a:cs typeface="PT Sans Narrow"/>
                <a:sym typeface="PT Sans Narrow"/>
              </a:rPr>
              <a:t>Outline</a:t>
            </a:r>
          </a:p>
        </p:txBody>
      </p:sp>
      <p:sp>
        <p:nvSpPr>
          <p:cNvPr id="74" name="Shape 74"/>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noAutofit/>
          </a:bodyPr>
          <a:lstStyle/>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smtClean="0">
                <a:solidFill>
                  <a:srgbClr val="3333FF"/>
                </a:solidFill>
                <a:latin typeface="PT Sans Narrow"/>
                <a:ea typeface="PT Sans Narrow"/>
                <a:cs typeface="PT Sans Narrow"/>
                <a:sym typeface="PT Sans Narrow"/>
              </a:rPr>
              <a:t>Big </a:t>
            </a:r>
            <a:r>
              <a:rPr lang="zh-TW" sz="3600" b="0" i="0" u="none" strike="noStrike" cap="none" dirty="0">
                <a:solidFill>
                  <a:srgbClr val="3333FF"/>
                </a:solidFill>
                <a:latin typeface="PT Sans Narrow"/>
                <a:ea typeface="PT Sans Narrow"/>
                <a:cs typeface="PT Sans Narrow"/>
                <a:sym typeface="PT Sans Narrow"/>
              </a:rPr>
              <a:t>Data</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a:solidFill>
                  <a:srgbClr val="3333FF"/>
                </a:solidFill>
                <a:latin typeface="PT Sans Narrow"/>
                <a:ea typeface="PT Sans Narrow"/>
                <a:cs typeface="PT Sans Narrow"/>
                <a:sym typeface="PT Sans Narrow"/>
              </a:rPr>
              <a:t>Deep </a:t>
            </a:r>
            <a:r>
              <a:rPr lang="zh-TW" sz="3600" b="0" i="0" u="none" strike="noStrike" cap="none" dirty="0" smtClean="0">
                <a:solidFill>
                  <a:srgbClr val="3333FF"/>
                </a:solidFill>
                <a:latin typeface="PT Sans Narrow"/>
                <a:ea typeface="PT Sans Narrow"/>
                <a:cs typeface="PT Sans Narrow"/>
                <a:sym typeface="PT Sans Narrow"/>
              </a:rPr>
              <a:t>Learning</a:t>
            </a:r>
            <a:endParaRPr lang="zh-TW" sz="3600" b="0" i="0" u="none" strike="noStrike" cap="none" dirty="0">
              <a:solidFill>
                <a:srgbClr val="3333FF"/>
              </a:solidFill>
              <a:latin typeface="PT Sans Narrow"/>
              <a:ea typeface="PT Sans Narrow"/>
              <a:cs typeface="PT Sans Narrow"/>
              <a:sym typeface="PT Sans Narrow"/>
            </a:endParaRPr>
          </a:p>
          <a:p>
            <a:pPr marL="457200" marR="0" lvl="0" indent="-457200" algn="l" rtl="0">
              <a:lnSpc>
                <a:spcPct val="115000"/>
              </a:lnSpc>
              <a:spcBef>
                <a:spcPts val="1600"/>
              </a:spcBef>
              <a:spcAft>
                <a:spcPts val="0"/>
              </a:spcAft>
              <a:buClr>
                <a:srgbClr val="3333FF"/>
              </a:buClr>
              <a:buSzPct val="100000"/>
              <a:buFont typeface="PT Sans Narrow"/>
              <a:buChar char="❖"/>
            </a:pPr>
            <a:r>
              <a:rPr lang="en-US" altLang="zh-TW" sz="3600" b="0" i="0" u="none" strike="noStrike" cap="none" dirty="0" smtClean="0">
                <a:solidFill>
                  <a:srgbClr val="3333FF"/>
                </a:solidFill>
                <a:latin typeface="PT Sans Narrow"/>
                <a:ea typeface="PT Sans Narrow"/>
                <a:cs typeface="PT Sans Narrow"/>
                <a:sym typeface="PT Sans Narrow"/>
              </a:rPr>
              <a:t>Deep Learning Techniques</a:t>
            </a:r>
          </a:p>
          <a:p>
            <a:pPr marL="457200" marR="0" lvl="0" indent="-457200" algn="l" rtl="0">
              <a:lnSpc>
                <a:spcPct val="115000"/>
              </a:lnSpc>
              <a:spcBef>
                <a:spcPts val="1600"/>
              </a:spcBef>
              <a:spcAft>
                <a:spcPts val="0"/>
              </a:spcAft>
              <a:buClr>
                <a:srgbClr val="3333FF"/>
              </a:buClr>
              <a:buSzPct val="100000"/>
              <a:buFont typeface="PT Sans Narrow"/>
              <a:buChar char="❖"/>
            </a:pPr>
            <a:r>
              <a:rPr lang="en-US" altLang="zh-TW" sz="3600" b="0" i="0" u="none" strike="noStrike" cap="none" dirty="0" smtClean="0">
                <a:solidFill>
                  <a:srgbClr val="3333FF"/>
                </a:solidFill>
                <a:latin typeface="PT Sans Narrow"/>
                <a:ea typeface="PT Sans Narrow"/>
                <a:cs typeface="PT Sans Narrow"/>
                <a:sym typeface="PT Sans Narrow"/>
              </a:rPr>
              <a:t>Deep Learning Applications in Industry 4.0</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1" i="0" u="sng" strike="noStrike" cap="none" dirty="0" smtClean="0">
                <a:solidFill>
                  <a:srgbClr val="3333FF"/>
                </a:solidFill>
                <a:latin typeface="PT Sans Narrow"/>
                <a:ea typeface="PT Sans Narrow"/>
                <a:cs typeface="PT Sans Narrow"/>
                <a:sym typeface="PT Sans Narrow"/>
              </a:rPr>
              <a:t>Conclusion</a:t>
            </a:r>
            <a:endParaRPr lang="zh-TW" sz="3600" b="1" i="0" u="sng" strike="noStrike" cap="none" dirty="0">
              <a:solidFill>
                <a:srgbClr val="3333FF"/>
              </a:solidFill>
              <a:latin typeface="PT Sans Narrow"/>
              <a:ea typeface="PT Sans Narrow"/>
              <a:cs typeface="PT Sans Narrow"/>
              <a:sym typeface="PT Sans Narrow"/>
            </a:endParaRPr>
          </a:p>
        </p:txBody>
      </p:sp>
    </p:spTree>
    <p:extLst>
      <p:ext uri="{BB962C8B-B14F-4D97-AF65-F5344CB8AC3E}">
        <p14:creationId xmlns:p14="http://schemas.microsoft.com/office/powerpoint/2010/main" val="16569037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b="1" dirty="0" smtClean="0"/>
              <a:t>Conclusion</a:t>
            </a:r>
            <a:endParaRPr lang="zh-TW" altLang="en-US" sz="3600" b="1" dirty="0"/>
          </a:p>
        </p:txBody>
      </p:sp>
      <p:pic>
        <p:nvPicPr>
          <p:cNvPr id="6146" name="Picture 2" descr="Robot Hand Shaking Human H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61" y="2751052"/>
            <a:ext cx="8077199" cy="3712390"/>
          </a:xfrm>
          <a:prstGeom prst="rect">
            <a:avLst/>
          </a:prstGeom>
          <a:noFill/>
          <a:extLst>
            <a:ext uri="{909E8E84-426E-40DD-AFC4-6F175D3DCCD1}">
              <a14:hiddenFill xmlns:a14="http://schemas.microsoft.com/office/drawing/2010/main">
                <a:solidFill>
                  <a:srgbClr val="FFFFFF"/>
                </a:solidFill>
              </a14:hiddenFill>
            </a:ext>
          </a:extLst>
        </p:spPr>
      </p:pic>
      <p:sp>
        <p:nvSpPr>
          <p:cNvPr id="6" name="Shape 532"/>
          <p:cNvSpPr/>
          <p:nvPr/>
        </p:nvSpPr>
        <p:spPr>
          <a:xfrm>
            <a:off x="881832" y="6497977"/>
            <a:ext cx="7674338" cy="369332"/>
          </a:xfrm>
          <a:prstGeom prst="rect">
            <a:avLst/>
          </a:prstGeom>
          <a:noFill/>
          <a:ln>
            <a:noFill/>
          </a:ln>
        </p:spPr>
        <p:txBody>
          <a:bodyPr lIns="91425" tIns="45700" rIns="91425" bIns="45700" anchor="t" anchorCtr="0">
            <a:noAutofit/>
          </a:bodyPr>
          <a:lstStyle/>
          <a:p>
            <a:pPr lvl="0" algn="ctr">
              <a:buClr>
                <a:srgbClr val="000000"/>
              </a:buClr>
              <a:buSzPct val="25000"/>
            </a:pPr>
            <a:r>
              <a:rPr lang="en-US" altLang="zh-TW" sz="1200" b="0" i="0" strike="noStrike" cap="none" dirty="0" smtClean="0">
                <a:solidFill>
                  <a:schemeClr val="hlink"/>
                </a:solidFill>
                <a:sym typeface="Arial"/>
              </a:rPr>
              <a:t>Source: </a:t>
            </a:r>
            <a:r>
              <a:rPr lang="zh-TW" sz="1200" b="0" i="0" strike="noStrike" cap="none" dirty="0" smtClean="0">
                <a:solidFill>
                  <a:schemeClr val="hlink"/>
                </a:solidFill>
                <a:sym typeface="Arial"/>
              </a:rPr>
              <a:t>http:</a:t>
            </a:r>
            <a:r>
              <a:rPr lang="en-US" altLang="zh-TW" sz="1200" dirty="0" smtClean="0">
                <a:solidFill>
                  <a:schemeClr val="hlink"/>
                </a:solidFill>
              </a:rPr>
              <a:t>//</a:t>
            </a:r>
            <a:r>
              <a:rPr lang="en-US" altLang="zh-TW" sz="1200" dirty="0">
                <a:solidFill>
                  <a:schemeClr val="hlink"/>
                </a:solidFill>
              </a:rPr>
              <a:t>www.themanufacturer.com/articles/man-or-machine-robots-on-the-rise/</a:t>
            </a:r>
            <a:endParaRPr lang="zh-TW" sz="1200" b="0" i="0" strike="noStrike" cap="none" dirty="0">
              <a:solidFill>
                <a:schemeClr val="hlink"/>
              </a:solidFill>
              <a:sym typeface="Arial"/>
              <a:hlinkClick r:id="rId3"/>
            </a:endParaRPr>
          </a:p>
        </p:txBody>
      </p:sp>
      <p:sp>
        <p:nvSpPr>
          <p:cNvPr id="3" name="文字方塊 2"/>
          <p:cNvSpPr txBox="1"/>
          <p:nvPr/>
        </p:nvSpPr>
        <p:spPr>
          <a:xfrm>
            <a:off x="311700" y="1297003"/>
            <a:ext cx="8199254" cy="1477328"/>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sz="1800" dirty="0" smtClean="0"/>
              <a:t>Deep learning technologies are changing the world in every application areas, including </a:t>
            </a:r>
            <a:r>
              <a:rPr lang="en-US" altLang="zh-TW" sz="1800" dirty="0" smtClean="0"/>
              <a:t>Industry 4.0 smart manufacturing.</a:t>
            </a:r>
            <a:endParaRPr lang="en-US" altLang="zh-TW" sz="1800" dirty="0" smtClean="0"/>
          </a:p>
          <a:p>
            <a:pPr marL="285750" indent="-285750" algn="just">
              <a:buFont typeface="Arial" panose="020B0604020202020204" pitchFamily="34" charset="0"/>
              <a:buChar char="•"/>
            </a:pPr>
            <a:r>
              <a:rPr lang="en-US" altLang="zh-TW" sz="1800" dirty="0" smtClean="0"/>
              <a:t>“If </a:t>
            </a:r>
            <a:r>
              <a:rPr lang="en-US" altLang="zh-TW" sz="1800" dirty="0"/>
              <a:t>you went to bed last night as an industrial company, you're going to wake up this morning as a software and analytics company” – Jeff </a:t>
            </a:r>
            <a:r>
              <a:rPr lang="en-US" altLang="zh-TW" sz="1800" dirty="0" err="1" smtClean="0"/>
              <a:t>Immelt</a:t>
            </a:r>
            <a:r>
              <a:rPr lang="en-US" altLang="zh-TW" sz="1800" dirty="0" smtClean="0"/>
              <a:t>, GE CEO, 2014.</a:t>
            </a:r>
            <a:endParaRPr lang="zh-TW" altLang="en-US" sz="1800"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US" altLang="zh-TW" smtClean="0"/>
              <a:t>49</a:t>
            </a:fld>
            <a:endParaRPr lang="zh-TW"/>
          </a:p>
        </p:txBody>
      </p:sp>
    </p:spTree>
    <p:extLst>
      <p:ext uri="{BB962C8B-B14F-4D97-AF65-F5344CB8AC3E}">
        <p14:creationId xmlns:p14="http://schemas.microsoft.com/office/powerpoint/2010/main" val="363988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593366"/>
            <a:ext cx="8520599" cy="943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zh-TW" sz="3600" b="1" i="0" u="none" strike="noStrike" cap="none" dirty="0" smtClean="0">
                <a:solidFill>
                  <a:schemeClr val="accent1"/>
                </a:solidFill>
                <a:latin typeface="PT Sans Narrow"/>
                <a:ea typeface="PT Sans Narrow"/>
                <a:cs typeface="PT Sans Narrow"/>
                <a:sym typeface="PT Sans Narrow"/>
              </a:rPr>
              <a:t>4</a:t>
            </a:r>
            <a:r>
              <a:rPr lang="zh-TW" sz="3600" b="1" i="0" u="none" strike="noStrike" cap="none" dirty="0">
                <a:solidFill>
                  <a:schemeClr val="accent1"/>
                </a:solidFill>
                <a:latin typeface="PT Sans Narrow"/>
                <a:ea typeface="PT Sans Narrow"/>
                <a:cs typeface="PT Sans Narrow"/>
                <a:sym typeface="PT Sans Narrow"/>
              </a:rPr>
              <a:t>V’</a:t>
            </a:r>
            <a:r>
              <a:rPr lang="zh-TW" sz="3600" b="1" i="0" u="none" strike="noStrike" cap="none" dirty="0" smtClean="0">
                <a:solidFill>
                  <a:schemeClr val="accent1"/>
                </a:solidFill>
                <a:latin typeface="PT Sans Narrow"/>
                <a:ea typeface="PT Sans Narrow"/>
                <a:cs typeface="PT Sans Narrow"/>
                <a:sym typeface="PT Sans Narrow"/>
              </a:rPr>
              <a:t>s</a:t>
            </a:r>
            <a:r>
              <a:rPr lang="en-US" altLang="zh-TW" sz="3600" b="1" i="0" u="none" strike="noStrike" cap="none" dirty="0" smtClean="0">
                <a:solidFill>
                  <a:schemeClr val="accent1"/>
                </a:solidFill>
                <a:latin typeface="PT Sans Narrow"/>
                <a:ea typeface="PT Sans Narrow"/>
                <a:cs typeface="PT Sans Narrow"/>
                <a:sym typeface="PT Sans Narrow"/>
              </a:rPr>
              <a:t> of Big Data</a:t>
            </a:r>
            <a:endParaRPr lang="zh-TW" sz="3600" b="1" i="0" u="none" strike="noStrike" cap="none" dirty="0">
              <a:solidFill>
                <a:schemeClr val="accent1"/>
              </a:solidFill>
              <a:latin typeface="PT Sans Narrow"/>
              <a:ea typeface="PT Sans Narrow"/>
              <a:cs typeface="PT Sans Narrow"/>
              <a:sym typeface="PT Sans Narrow"/>
            </a:endParaRPr>
          </a:p>
        </p:txBody>
      </p:sp>
      <p:pic>
        <p:nvPicPr>
          <p:cNvPr id="418" name="Shape 418"/>
          <p:cNvPicPr preferRelativeResize="0"/>
          <p:nvPr/>
        </p:nvPicPr>
        <p:blipFill rotWithShape="1">
          <a:blip r:embed="rId3">
            <a:alphaModFix/>
          </a:blip>
          <a:srcRect/>
          <a:stretch/>
        </p:blipFill>
        <p:spPr>
          <a:xfrm>
            <a:off x="372661" y="1536566"/>
            <a:ext cx="8401268" cy="4922534"/>
          </a:xfrm>
          <a:prstGeom prst="rect">
            <a:avLst/>
          </a:prstGeom>
          <a:noFill/>
          <a:ln>
            <a:noFill/>
          </a:ln>
        </p:spPr>
      </p:pic>
      <p:sp>
        <p:nvSpPr>
          <p:cNvPr id="2" name="文字方塊 1"/>
          <p:cNvSpPr txBox="1"/>
          <p:nvPr/>
        </p:nvSpPr>
        <p:spPr>
          <a:xfrm>
            <a:off x="372661" y="6492240"/>
            <a:ext cx="5128327" cy="276999"/>
          </a:xfrm>
          <a:prstGeom prst="rect">
            <a:avLst/>
          </a:prstGeom>
          <a:noFill/>
        </p:spPr>
        <p:txBody>
          <a:bodyPr wrap="none" rtlCol="0">
            <a:spAutoFit/>
          </a:bodyPr>
          <a:lstStyle/>
          <a:p>
            <a:r>
              <a:rPr lang="en-US" altLang="zh-TW" sz="1200" dirty="0">
                <a:solidFill>
                  <a:srgbClr val="CE93D8"/>
                </a:solidFill>
              </a:rPr>
              <a:t>Source: https://www.slideshare.net/sajjanvsl/final-presentation-45456729</a:t>
            </a:r>
            <a:endParaRPr lang="zh-TW" altLang="en-US" sz="1200" dirty="0">
              <a:solidFill>
                <a:srgbClr val="CE93D8"/>
              </a:solidFill>
            </a:endParaRPr>
          </a:p>
        </p:txBody>
      </p:sp>
      <p:sp>
        <p:nvSpPr>
          <p:cNvPr id="3" name="投影片編號版面配置區 2"/>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5</a:t>
            </a:fld>
            <a:endParaRPr lang="zh-TW"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91640" y="2437406"/>
            <a:ext cx="5943600" cy="763500"/>
          </a:xfrm>
        </p:spPr>
        <p:txBody>
          <a:bodyPr/>
          <a:lstStyle/>
          <a:p>
            <a:r>
              <a:rPr lang="en-US" altLang="zh-TW" sz="9600" i="1" dirty="0" smtClean="0">
                <a:latin typeface="Times New Roman" panose="02020603050405020304" pitchFamily="18" charset="0"/>
                <a:cs typeface="Times New Roman" panose="02020603050405020304" pitchFamily="18" charset="0"/>
              </a:rPr>
              <a:t>Thank You</a:t>
            </a:r>
            <a:r>
              <a:rPr lang="en-US" altLang="zh-TW" sz="9600" i="1" dirty="0" smtClean="0">
                <a:latin typeface="Times New Roman" panose="02020603050405020304" pitchFamily="18" charset="0"/>
                <a:cs typeface="Times New Roman" panose="02020603050405020304" pitchFamily="18" charset="0"/>
              </a:rPr>
              <a:t>!</a:t>
            </a:r>
            <a:br>
              <a:rPr lang="en-US" altLang="zh-TW" sz="9600" i="1" dirty="0" smtClean="0">
                <a:latin typeface="Times New Roman" panose="02020603050405020304" pitchFamily="18" charset="0"/>
                <a:cs typeface="Times New Roman" panose="02020603050405020304" pitchFamily="18" charset="0"/>
              </a:rPr>
            </a:br>
            <a:r>
              <a:rPr lang="en-US" altLang="zh-TW" sz="4800" i="1" dirty="0" smtClean="0">
                <a:latin typeface="Times New Roman" panose="02020603050405020304" pitchFamily="18" charset="0"/>
                <a:cs typeface="Times New Roman" panose="02020603050405020304" pitchFamily="18" charset="0"/>
              </a:rPr>
              <a:t>jrjiang@g.ncu.edu.tw</a:t>
            </a:r>
            <a:endParaRPr lang="zh-TW" altLang="en-US" sz="9600" i="1" dirty="0">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50</a:t>
            </a:fld>
            <a:endParaRPr lang="zh-TW"/>
          </a:p>
        </p:txBody>
      </p:sp>
    </p:spTree>
    <p:extLst>
      <p:ext uri="{BB962C8B-B14F-4D97-AF65-F5344CB8AC3E}">
        <p14:creationId xmlns:p14="http://schemas.microsoft.com/office/powerpoint/2010/main" val="1122520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zh-TW" sz="4000" b="1" i="0" u="none" strike="noStrike" cap="none" dirty="0">
                <a:solidFill>
                  <a:schemeClr val="accent1"/>
                </a:solidFill>
                <a:latin typeface="PT Sans Narrow"/>
                <a:ea typeface="PT Sans Narrow"/>
                <a:cs typeface="PT Sans Narrow"/>
                <a:sym typeface="PT Sans Narrow"/>
              </a:rPr>
              <a:t>Outline</a:t>
            </a:r>
          </a:p>
        </p:txBody>
      </p:sp>
      <p:sp>
        <p:nvSpPr>
          <p:cNvPr id="74" name="Shape 74"/>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noAutofit/>
          </a:bodyPr>
          <a:lstStyle/>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smtClean="0">
                <a:solidFill>
                  <a:srgbClr val="3333FF"/>
                </a:solidFill>
                <a:latin typeface="PT Sans Narrow"/>
                <a:ea typeface="PT Sans Narrow"/>
                <a:cs typeface="PT Sans Narrow"/>
                <a:sym typeface="PT Sans Narrow"/>
              </a:rPr>
              <a:t>Big </a:t>
            </a:r>
            <a:r>
              <a:rPr lang="zh-TW" sz="3600" b="0" i="0" u="none" strike="noStrike" cap="none" dirty="0">
                <a:solidFill>
                  <a:srgbClr val="3333FF"/>
                </a:solidFill>
                <a:latin typeface="PT Sans Narrow"/>
                <a:ea typeface="PT Sans Narrow"/>
                <a:cs typeface="PT Sans Narrow"/>
                <a:sym typeface="PT Sans Narrow"/>
              </a:rPr>
              <a:t>Data</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1" i="0" u="sng" strike="noStrike" cap="none" dirty="0">
                <a:solidFill>
                  <a:srgbClr val="3333FF"/>
                </a:solidFill>
                <a:latin typeface="PT Sans Narrow"/>
                <a:ea typeface="PT Sans Narrow"/>
                <a:cs typeface="PT Sans Narrow"/>
                <a:sym typeface="PT Sans Narrow"/>
              </a:rPr>
              <a:t>Deep </a:t>
            </a:r>
            <a:r>
              <a:rPr lang="zh-TW" sz="3600" b="1" i="0" u="sng" strike="noStrike" cap="none" dirty="0" smtClean="0">
                <a:solidFill>
                  <a:srgbClr val="3333FF"/>
                </a:solidFill>
                <a:latin typeface="PT Sans Narrow"/>
                <a:ea typeface="PT Sans Narrow"/>
                <a:cs typeface="PT Sans Narrow"/>
                <a:sym typeface="PT Sans Narrow"/>
              </a:rPr>
              <a:t>Learning</a:t>
            </a:r>
            <a:endParaRPr lang="zh-TW" sz="3600" b="1" i="0" u="sng" strike="noStrike" cap="none" dirty="0">
              <a:solidFill>
                <a:srgbClr val="3333FF"/>
              </a:solidFill>
              <a:latin typeface="PT Sans Narrow"/>
              <a:ea typeface="PT Sans Narrow"/>
              <a:cs typeface="PT Sans Narrow"/>
              <a:sym typeface="PT Sans Narrow"/>
            </a:endParaRPr>
          </a:p>
          <a:p>
            <a:pPr marL="457200" marR="0" lvl="0" indent="-457200" algn="l" rtl="0">
              <a:lnSpc>
                <a:spcPct val="115000"/>
              </a:lnSpc>
              <a:spcBef>
                <a:spcPts val="1600"/>
              </a:spcBef>
              <a:spcAft>
                <a:spcPts val="0"/>
              </a:spcAft>
              <a:buClr>
                <a:srgbClr val="3333FF"/>
              </a:buClr>
              <a:buSzPct val="100000"/>
              <a:buFont typeface="PT Sans Narrow"/>
              <a:buChar char="❖"/>
            </a:pPr>
            <a:r>
              <a:rPr lang="en-US" altLang="zh-TW" sz="3600" b="0" i="0" u="none" strike="noStrike" cap="none" dirty="0" smtClean="0">
                <a:solidFill>
                  <a:srgbClr val="3333FF"/>
                </a:solidFill>
                <a:latin typeface="PT Sans Narrow"/>
                <a:ea typeface="PT Sans Narrow"/>
                <a:cs typeface="PT Sans Narrow"/>
                <a:sym typeface="PT Sans Narrow"/>
              </a:rPr>
              <a:t>Deep Learning Techniques</a:t>
            </a:r>
          </a:p>
          <a:p>
            <a:pPr marL="457200" indent="-457200">
              <a:spcBef>
                <a:spcPts val="1600"/>
              </a:spcBef>
              <a:spcAft>
                <a:spcPts val="0"/>
              </a:spcAft>
              <a:buClr>
                <a:srgbClr val="3333FF"/>
              </a:buClr>
              <a:buFont typeface="PT Sans Narrow"/>
              <a:buChar char="❖"/>
            </a:pPr>
            <a:r>
              <a:rPr lang="en-US" altLang="zh-TW" sz="3600" dirty="0">
                <a:solidFill>
                  <a:srgbClr val="3333FF"/>
                </a:solidFill>
                <a:latin typeface="PT Sans Narrow"/>
                <a:ea typeface="PT Sans Narrow"/>
                <a:cs typeface="PT Sans Narrow"/>
                <a:sym typeface="PT Sans Narrow"/>
              </a:rPr>
              <a:t>Deep Learning Applications in Industry 4.0</a:t>
            </a:r>
          </a:p>
          <a:p>
            <a:pPr marL="457200" marR="0" lvl="0" indent="-457200" algn="l" rtl="0">
              <a:lnSpc>
                <a:spcPct val="115000"/>
              </a:lnSpc>
              <a:spcBef>
                <a:spcPts val="1600"/>
              </a:spcBef>
              <a:spcAft>
                <a:spcPts val="0"/>
              </a:spcAft>
              <a:buClr>
                <a:srgbClr val="3333FF"/>
              </a:buClr>
              <a:buSzPct val="100000"/>
              <a:buFont typeface="PT Sans Narrow"/>
              <a:buChar char="❖"/>
            </a:pPr>
            <a:r>
              <a:rPr lang="zh-TW" sz="3600" b="0" i="0" u="none" strike="noStrike" cap="none" dirty="0" smtClean="0">
                <a:solidFill>
                  <a:srgbClr val="3333FF"/>
                </a:solidFill>
                <a:latin typeface="PT Sans Narrow"/>
                <a:ea typeface="PT Sans Narrow"/>
                <a:cs typeface="PT Sans Narrow"/>
                <a:sym typeface="PT Sans Narrow"/>
              </a:rPr>
              <a:t>Conclusion</a:t>
            </a:r>
            <a:endParaRPr lang="zh-TW" sz="3600" b="0" i="0" u="none" strike="noStrike" cap="none" dirty="0">
              <a:solidFill>
                <a:srgbClr val="3333FF"/>
              </a:solidFill>
              <a:latin typeface="PT Sans Narrow"/>
              <a:ea typeface="PT Sans Narrow"/>
              <a:cs typeface="PT Sans Narrow"/>
              <a:sym typeface="PT Sans Narrow"/>
            </a:endParaRPr>
          </a:p>
        </p:txBody>
      </p:sp>
    </p:spTree>
    <p:extLst>
      <p:ext uri="{BB962C8B-B14F-4D97-AF65-F5344CB8AC3E}">
        <p14:creationId xmlns:p14="http://schemas.microsoft.com/office/powerpoint/2010/main" val="41137187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a:xfrm>
            <a:off x="-228600" y="532851"/>
            <a:ext cx="9123216" cy="3263201"/>
          </a:xfrm>
        </p:spPr>
        <p:txBody>
          <a:bodyPr/>
          <a:lstStyle/>
          <a:p>
            <a:pPr marL="457200" indent="-269875">
              <a:spcAft>
                <a:spcPts val="600"/>
              </a:spcAft>
              <a:buFont typeface="Arial" panose="020B0604020202020204" pitchFamily="34" charset="0"/>
              <a:buChar char="•"/>
            </a:pPr>
            <a:r>
              <a:rPr lang="en-US" altLang="zh-TW" sz="2800" b="1" u="sng" dirty="0" smtClean="0">
                <a:solidFill>
                  <a:srgbClr val="0000FF"/>
                </a:solidFill>
                <a:ea typeface="新細明體" panose="02020500000000000000" pitchFamily="18" charset="-120"/>
              </a:rPr>
              <a:t>Traditional Programming Paradigm</a:t>
            </a:r>
            <a:endParaRPr lang="en-US" altLang="zh-TW" sz="2800" b="1" u="sng" dirty="0">
              <a:solidFill>
                <a:srgbClr val="0000FF"/>
              </a:solidFill>
              <a:ea typeface="新細明體" panose="02020500000000000000" pitchFamily="18" charset="-120"/>
            </a:endParaRPr>
          </a:p>
          <a:p>
            <a:pPr marL="457200" indent="-269875">
              <a:buFont typeface="Arial" panose="020B0604020202020204" pitchFamily="34" charset="0"/>
              <a:buChar char="•"/>
            </a:pPr>
            <a:endParaRPr lang="en-US" altLang="zh-TW" sz="2800" dirty="0">
              <a:solidFill>
                <a:srgbClr val="000000"/>
              </a:solidFill>
              <a:ea typeface="新細明體" panose="02020500000000000000" pitchFamily="18" charset="-120"/>
            </a:endParaRPr>
          </a:p>
          <a:p>
            <a:pPr marL="457200" indent="-269875">
              <a:buFont typeface="Arial" panose="020B0604020202020204" pitchFamily="34" charset="0"/>
              <a:buChar char="•"/>
            </a:pPr>
            <a:endParaRPr lang="en-US" altLang="zh-TW" sz="2800" dirty="0">
              <a:solidFill>
                <a:srgbClr val="000000"/>
              </a:solidFill>
              <a:ea typeface="新細明體" panose="02020500000000000000" pitchFamily="18" charset="-120"/>
            </a:endParaRPr>
          </a:p>
          <a:p>
            <a:pPr marL="457200" indent="-269875">
              <a:lnSpc>
                <a:spcPct val="100000"/>
              </a:lnSpc>
              <a:spcBef>
                <a:spcPts val="1200"/>
              </a:spcBef>
              <a:spcAft>
                <a:spcPts val="0"/>
              </a:spcAft>
              <a:buFont typeface="Arial" panose="020B0604020202020204" pitchFamily="34" charset="0"/>
              <a:buChar char="•"/>
            </a:pPr>
            <a:r>
              <a:rPr lang="en-US" altLang="zh-TW" sz="2000" b="1" dirty="0" smtClean="0">
                <a:solidFill>
                  <a:srgbClr val="000000"/>
                </a:solidFill>
                <a:ea typeface="新細明體" panose="02020500000000000000" pitchFamily="18" charset="-120"/>
              </a:rPr>
              <a:t>Ex: Problem: c</a:t>
            </a:r>
            <a:r>
              <a:rPr lang="en-US" altLang="zh-TW" sz="2000" b="1" dirty="0">
                <a:solidFill>
                  <a:srgbClr val="000000"/>
                </a:solidFill>
                <a:ea typeface="新細明體" panose="02020500000000000000" pitchFamily="18" charset="-120"/>
              </a:rPr>
              <a:t>heck if </a:t>
            </a:r>
            <a:r>
              <a:rPr lang="en-US" altLang="zh-TW" sz="2000" b="1" dirty="0" smtClean="0">
                <a:solidFill>
                  <a:srgbClr val="000000"/>
                </a:solidFill>
                <a:ea typeface="新細明體" panose="02020500000000000000" pitchFamily="18" charset="-120"/>
              </a:rPr>
              <a:t>a given integer n is even. </a:t>
            </a:r>
            <a:r>
              <a:rPr lang="en-US" altLang="zh-TW" sz="2000" b="1" dirty="0" smtClean="0">
                <a:solidFill>
                  <a:srgbClr val="00B050"/>
                </a:solidFill>
                <a:ea typeface="新細明體" panose="02020500000000000000" pitchFamily="18" charset="-120"/>
              </a:rPr>
              <a:t>People make the program according to the rule: if n is divisible by 2, then n is even.</a:t>
            </a:r>
            <a:endParaRPr lang="en-US" altLang="zh-TW" sz="2000" b="1" dirty="0">
              <a:solidFill>
                <a:srgbClr val="00B050"/>
              </a:solidFill>
              <a:ea typeface="新細明體" panose="02020500000000000000" pitchFamily="18" charset="-120"/>
            </a:endParaRPr>
          </a:p>
        </p:txBody>
      </p:sp>
      <p:sp>
        <p:nvSpPr>
          <p:cNvPr id="3076" name="Rectangle 4"/>
          <p:cNvSpPr>
            <a:spLocks noChangeArrowheads="1"/>
          </p:cNvSpPr>
          <p:nvPr/>
        </p:nvSpPr>
        <p:spPr bwMode="auto">
          <a:xfrm>
            <a:off x="3352800" y="1184560"/>
            <a:ext cx="2667000" cy="1524000"/>
          </a:xfrm>
          <a:prstGeom prst="rect">
            <a:avLst/>
          </a:prstGeom>
          <a:solidFill>
            <a:schemeClr val="accent2">
              <a:lumMod val="20000"/>
              <a:lumOff val="80000"/>
            </a:schemeClr>
          </a:solidFill>
          <a:ln w="25400">
            <a:solidFill>
              <a:schemeClr val="tx1"/>
            </a:solidFill>
            <a:miter lim="800000"/>
            <a:headEnd/>
            <a:tailEnd/>
          </a:ln>
          <a:effectLst/>
          <a:extLst/>
        </p:spPr>
        <p:txBody>
          <a:bodyPr wrap="none" anchor="ctr"/>
          <a:lstStyle/>
          <a:p>
            <a:pPr algn="ctr"/>
            <a:r>
              <a:rPr lang="en-US" altLang="zh-TW" sz="3200" dirty="0" smtClean="0">
                <a:ea typeface="新細明體" panose="02020500000000000000" pitchFamily="18" charset="-120"/>
              </a:rPr>
              <a:t>Machine</a:t>
            </a:r>
            <a:br>
              <a:rPr lang="en-US" altLang="zh-TW" sz="3200" dirty="0" smtClean="0">
                <a:ea typeface="新細明體" panose="02020500000000000000" pitchFamily="18" charset="-120"/>
              </a:rPr>
            </a:br>
            <a:r>
              <a:rPr lang="en-US" altLang="zh-TW" sz="3200" dirty="0" smtClean="0">
                <a:ea typeface="新細明體" panose="02020500000000000000" pitchFamily="18" charset="-120"/>
              </a:rPr>
              <a:t>(Computer)</a:t>
            </a:r>
            <a:endParaRPr lang="en-US" altLang="zh-TW" sz="3200" dirty="0">
              <a:ea typeface="新細明體" panose="02020500000000000000" pitchFamily="18" charset="-120"/>
            </a:endParaRPr>
          </a:p>
        </p:txBody>
      </p:sp>
      <p:sp>
        <p:nvSpPr>
          <p:cNvPr id="3078" name="Line 6"/>
          <p:cNvSpPr>
            <a:spLocks noChangeShapeType="1"/>
          </p:cNvSpPr>
          <p:nvPr/>
        </p:nvSpPr>
        <p:spPr bwMode="auto">
          <a:xfrm>
            <a:off x="2438400" y="164176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079" name="Line 7"/>
          <p:cNvSpPr>
            <a:spLocks noChangeShapeType="1"/>
          </p:cNvSpPr>
          <p:nvPr/>
        </p:nvSpPr>
        <p:spPr bwMode="auto">
          <a:xfrm>
            <a:off x="2438400" y="232756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080" name="Line 8"/>
          <p:cNvSpPr>
            <a:spLocks noChangeShapeType="1"/>
          </p:cNvSpPr>
          <p:nvPr/>
        </p:nvSpPr>
        <p:spPr bwMode="auto">
          <a:xfrm>
            <a:off x="6019800" y="187036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082" name="Text Box 10"/>
          <p:cNvSpPr txBox="1">
            <a:spLocks noChangeArrowheads="1"/>
          </p:cNvSpPr>
          <p:nvPr/>
        </p:nvSpPr>
        <p:spPr bwMode="auto">
          <a:xfrm>
            <a:off x="166828" y="1298601"/>
            <a:ext cx="23471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200" dirty="0" smtClean="0">
                <a:solidFill>
                  <a:schemeClr val="accent5">
                    <a:lumMod val="75000"/>
                  </a:schemeClr>
                </a:solidFill>
                <a:ea typeface="新細明體" panose="02020500000000000000" pitchFamily="18" charset="-120"/>
              </a:rPr>
              <a:t>Input (Data)</a:t>
            </a:r>
            <a:endParaRPr lang="en-US" altLang="zh-TW" sz="3200" dirty="0">
              <a:solidFill>
                <a:schemeClr val="accent5">
                  <a:lumMod val="75000"/>
                </a:schemeClr>
              </a:solidFill>
              <a:ea typeface="新細明體" panose="02020500000000000000" pitchFamily="18" charset="-120"/>
            </a:endParaRPr>
          </a:p>
        </p:txBody>
      </p:sp>
      <p:sp>
        <p:nvSpPr>
          <p:cNvPr id="3083" name="Text Box 11"/>
          <p:cNvSpPr txBox="1">
            <a:spLocks noChangeArrowheads="1"/>
          </p:cNvSpPr>
          <p:nvPr/>
        </p:nvSpPr>
        <p:spPr bwMode="auto">
          <a:xfrm>
            <a:off x="685800" y="194656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200" dirty="0">
                <a:solidFill>
                  <a:srgbClr val="00B050"/>
                </a:solidFill>
                <a:ea typeface="新細明體" panose="02020500000000000000" pitchFamily="18" charset="-120"/>
              </a:rPr>
              <a:t>Program</a:t>
            </a:r>
          </a:p>
        </p:txBody>
      </p:sp>
      <p:sp>
        <p:nvSpPr>
          <p:cNvPr id="3084" name="Text Box 12"/>
          <p:cNvSpPr txBox="1">
            <a:spLocks noChangeArrowheads="1"/>
          </p:cNvSpPr>
          <p:nvPr/>
        </p:nvSpPr>
        <p:spPr bwMode="auto">
          <a:xfrm>
            <a:off x="6781800" y="156556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200" dirty="0">
                <a:solidFill>
                  <a:srgbClr val="FF0000"/>
                </a:solidFill>
                <a:ea typeface="新細明體" panose="02020500000000000000" pitchFamily="18" charset="-120"/>
              </a:rPr>
              <a:t>Output</a:t>
            </a:r>
          </a:p>
        </p:txBody>
      </p:sp>
      <p:sp>
        <p:nvSpPr>
          <p:cNvPr id="3091" name="Rectangle 19"/>
          <p:cNvSpPr>
            <a:spLocks noChangeArrowheads="1"/>
          </p:cNvSpPr>
          <p:nvPr/>
        </p:nvSpPr>
        <p:spPr bwMode="auto">
          <a:xfrm>
            <a:off x="3429000" y="4274126"/>
            <a:ext cx="2667000" cy="1524000"/>
          </a:xfrm>
          <a:prstGeom prst="rect">
            <a:avLst/>
          </a:prstGeom>
          <a:solidFill>
            <a:schemeClr val="accent2">
              <a:lumMod val="20000"/>
              <a:lumOff val="80000"/>
            </a:schemeClr>
          </a:solidFill>
          <a:ln w="25400">
            <a:solidFill>
              <a:schemeClr val="tx1"/>
            </a:solidFill>
            <a:miter lim="800000"/>
            <a:headEnd/>
            <a:tailEnd/>
          </a:ln>
          <a:effectLst/>
          <a:extLst/>
        </p:spPr>
        <p:txBody>
          <a:bodyPr wrap="none" anchor="ctr"/>
          <a:lstStyle/>
          <a:p>
            <a:pPr algn="ctr"/>
            <a:r>
              <a:rPr lang="en-US" altLang="zh-TW" sz="3200" dirty="0" smtClean="0">
                <a:ea typeface="新細明體" panose="02020500000000000000" pitchFamily="18" charset="-120"/>
              </a:rPr>
              <a:t>Machine</a:t>
            </a:r>
          </a:p>
          <a:p>
            <a:pPr algn="ctr"/>
            <a:r>
              <a:rPr lang="en-US" altLang="zh-TW" sz="3200" dirty="0">
                <a:ea typeface="新細明體" panose="02020500000000000000" pitchFamily="18" charset="-120"/>
              </a:rPr>
              <a:t>(</a:t>
            </a:r>
            <a:r>
              <a:rPr lang="en-US" altLang="zh-TW" sz="3200" dirty="0" smtClean="0">
                <a:ea typeface="新細明體" panose="02020500000000000000" pitchFamily="18" charset="-120"/>
              </a:rPr>
              <a:t>Computer)</a:t>
            </a:r>
            <a:endParaRPr lang="en-US" altLang="zh-TW" sz="3200" dirty="0">
              <a:ea typeface="新細明體" panose="02020500000000000000" pitchFamily="18" charset="-120"/>
            </a:endParaRPr>
          </a:p>
        </p:txBody>
      </p:sp>
      <p:sp>
        <p:nvSpPr>
          <p:cNvPr id="3092" name="Line 20"/>
          <p:cNvSpPr>
            <a:spLocks noChangeShapeType="1"/>
          </p:cNvSpPr>
          <p:nvPr/>
        </p:nvSpPr>
        <p:spPr bwMode="auto">
          <a:xfrm>
            <a:off x="2514600" y="4440378"/>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093" name="Line 21"/>
          <p:cNvSpPr>
            <a:spLocks noChangeShapeType="1"/>
          </p:cNvSpPr>
          <p:nvPr/>
        </p:nvSpPr>
        <p:spPr bwMode="auto">
          <a:xfrm>
            <a:off x="2514600" y="5417126"/>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094" name="Line 22"/>
          <p:cNvSpPr>
            <a:spLocks noChangeShapeType="1"/>
          </p:cNvSpPr>
          <p:nvPr/>
        </p:nvSpPr>
        <p:spPr bwMode="auto">
          <a:xfrm>
            <a:off x="6096000" y="4959926"/>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095" name="Text Box 23"/>
          <p:cNvSpPr txBox="1">
            <a:spLocks noChangeArrowheads="1"/>
          </p:cNvSpPr>
          <p:nvPr/>
        </p:nvSpPr>
        <p:spPr bwMode="auto">
          <a:xfrm>
            <a:off x="166827" y="4148569"/>
            <a:ext cx="23471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200" dirty="0" smtClean="0">
                <a:solidFill>
                  <a:schemeClr val="accent5">
                    <a:lumMod val="75000"/>
                  </a:schemeClr>
                </a:solidFill>
                <a:ea typeface="新細明體" panose="02020500000000000000" pitchFamily="18" charset="-120"/>
              </a:rPr>
              <a:t>Input (Data)</a:t>
            </a:r>
            <a:endParaRPr lang="en-US" altLang="zh-TW" sz="3200" dirty="0">
              <a:solidFill>
                <a:schemeClr val="accent5">
                  <a:lumMod val="75000"/>
                </a:schemeClr>
              </a:solidFill>
              <a:ea typeface="新細明體" panose="02020500000000000000" pitchFamily="18" charset="-120"/>
            </a:endParaRPr>
          </a:p>
        </p:txBody>
      </p:sp>
      <p:sp>
        <p:nvSpPr>
          <p:cNvPr id="3096" name="Text Box 24"/>
          <p:cNvSpPr txBox="1">
            <a:spLocks noChangeArrowheads="1"/>
          </p:cNvSpPr>
          <p:nvPr/>
        </p:nvSpPr>
        <p:spPr bwMode="auto">
          <a:xfrm>
            <a:off x="1066800" y="5112326"/>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200" dirty="0">
                <a:solidFill>
                  <a:srgbClr val="FF0000"/>
                </a:solidFill>
                <a:ea typeface="新細明體" panose="02020500000000000000" pitchFamily="18" charset="-120"/>
              </a:rPr>
              <a:t>Output</a:t>
            </a:r>
          </a:p>
        </p:txBody>
      </p:sp>
      <p:sp>
        <p:nvSpPr>
          <p:cNvPr id="3097" name="Text Box 25"/>
          <p:cNvSpPr txBox="1">
            <a:spLocks noChangeArrowheads="1"/>
          </p:cNvSpPr>
          <p:nvPr/>
        </p:nvSpPr>
        <p:spPr bwMode="auto">
          <a:xfrm>
            <a:off x="6546270" y="4655126"/>
            <a:ext cx="202811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TW" sz="3200" dirty="0" smtClean="0">
                <a:solidFill>
                  <a:srgbClr val="00B050"/>
                </a:solidFill>
                <a:ea typeface="新細明體" panose="02020500000000000000" pitchFamily="18" charset="-120"/>
              </a:rPr>
              <a:t>Model</a:t>
            </a:r>
          </a:p>
          <a:p>
            <a:r>
              <a:rPr lang="en-US" altLang="zh-TW" sz="3200" dirty="0">
                <a:solidFill>
                  <a:srgbClr val="00B050"/>
                </a:solidFill>
                <a:ea typeface="新細明體" panose="02020500000000000000" pitchFamily="18" charset="-120"/>
              </a:rPr>
              <a:t>(</a:t>
            </a:r>
            <a:r>
              <a:rPr lang="en-US" altLang="zh-TW" sz="3200" dirty="0" smtClean="0">
                <a:solidFill>
                  <a:srgbClr val="00B050"/>
                </a:solidFill>
                <a:ea typeface="新細明體" panose="02020500000000000000" pitchFamily="18" charset="-120"/>
              </a:rPr>
              <a:t>Program)</a:t>
            </a:r>
            <a:endParaRPr lang="en-US" altLang="zh-TW" sz="3200" dirty="0">
              <a:solidFill>
                <a:srgbClr val="00B050"/>
              </a:solidFill>
              <a:ea typeface="新細明體" panose="02020500000000000000" pitchFamily="18" charset="-120"/>
            </a:endParaRPr>
          </a:p>
        </p:txBody>
      </p:sp>
      <p:sp>
        <p:nvSpPr>
          <p:cNvPr id="2" name="文字方塊 1"/>
          <p:cNvSpPr txBox="1"/>
          <p:nvPr/>
        </p:nvSpPr>
        <p:spPr>
          <a:xfrm>
            <a:off x="6085396" y="6579948"/>
            <a:ext cx="2786340" cy="253916"/>
          </a:xfrm>
          <a:prstGeom prst="rect">
            <a:avLst/>
          </a:prstGeom>
          <a:noFill/>
        </p:spPr>
        <p:txBody>
          <a:bodyPr wrap="none" rtlCol="0">
            <a:spAutoFit/>
          </a:bodyPr>
          <a:lstStyle/>
          <a:p>
            <a:r>
              <a:rPr lang="en-US" altLang="zh-TW" sz="1050" dirty="0" smtClean="0"/>
              <a:t>Adapted from slides of Dr. </a:t>
            </a:r>
            <a:r>
              <a:rPr lang="en-US" altLang="zh-TW" sz="1050" dirty="0" smtClean="0">
                <a:ea typeface="新細明體" panose="02020500000000000000" pitchFamily="18" charset="-120"/>
              </a:rPr>
              <a:t>Pedro </a:t>
            </a:r>
            <a:r>
              <a:rPr lang="en-US" altLang="zh-TW" sz="1050" dirty="0" err="1" smtClean="0">
                <a:ea typeface="新細明體" panose="02020500000000000000" pitchFamily="18" charset="-120"/>
              </a:rPr>
              <a:t>Domingos</a:t>
            </a:r>
            <a:endParaRPr lang="zh-TW" altLang="en-US" sz="1050" dirty="0"/>
          </a:p>
        </p:txBody>
      </p:sp>
      <p:sp>
        <p:nvSpPr>
          <p:cNvPr id="18" name="Shape 546"/>
          <p:cNvSpPr txBox="1">
            <a:spLocks noGrp="1"/>
          </p:cNvSpPr>
          <p:nvPr>
            <p:ph type="title"/>
          </p:nvPr>
        </p:nvSpPr>
        <p:spPr>
          <a:xfrm>
            <a:off x="1" y="-8917"/>
            <a:ext cx="9143999" cy="763500"/>
          </a:xfrm>
          <a:prstGeom prst="rect">
            <a:avLst/>
          </a:prstGeom>
          <a:noFill/>
          <a:ln>
            <a:noFill/>
          </a:ln>
        </p:spPr>
        <p:txBody>
          <a:bodyPr lIns="91425" tIns="91425" rIns="91425" bIns="91425" anchor="t" anchorCtr="0">
            <a:noAutofit/>
          </a:bodyPr>
          <a:lstStyle/>
          <a:p>
            <a:pPr lvl="0">
              <a:buClr>
                <a:schemeClr val="accent1"/>
              </a:buClr>
              <a:buSzPct val="25000"/>
            </a:pPr>
            <a:r>
              <a:rPr lang="en-US" altLang="zh-TW" sz="3200" dirty="0" smtClean="0"/>
              <a:t> Machine Learning: a new problem-solving paradigm in AI</a:t>
            </a:r>
            <a:endParaRPr lang="zh-TW" sz="3200" b="1" i="0" u="none" strike="noStrike" cap="none" dirty="0">
              <a:solidFill>
                <a:schemeClr val="accent1"/>
              </a:solidFill>
              <a:sym typeface="PT Sans Narrow"/>
            </a:endParaRPr>
          </a:p>
        </p:txBody>
      </p:sp>
      <p:sp>
        <p:nvSpPr>
          <p:cNvPr id="3" name="文字方塊 2"/>
          <p:cNvSpPr txBox="1"/>
          <p:nvPr/>
        </p:nvSpPr>
        <p:spPr>
          <a:xfrm>
            <a:off x="2725161" y="1250019"/>
            <a:ext cx="1156855" cy="400110"/>
          </a:xfrm>
          <a:prstGeom prst="rect">
            <a:avLst/>
          </a:prstGeom>
          <a:noFill/>
        </p:spPr>
        <p:txBody>
          <a:bodyPr wrap="square" rtlCol="0">
            <a:spAutoFit/>
          </a:bodyPr>
          <a:lstStyle/>
          <a:p>
            <a:r>
              <a:rPr lang="en-US" altLang="zh-TW" sz="2000" b="1" dirty="0" smtClean="0">
                <a:solidFill>
                  <a:schemeClr val="accent5">
                    <a:lumMod val="75000"/>
                  </a:schemeClr>
                </a:solidFill>
              </a:rPr>
              <a:t>8</a:t>
            </a:r>
            <a:endParaRPr lang="zh-TW" altLang="en-US" sz="2000" b="1" dirty="0">
              <a:solidFill>
                <a:schemeClr val="accent5">
                  <a:lumMod val="75000"/>
                </a:schemeClr>
              </a:solidFill>
            </a:endParaRPr>
          </a:p>
        </p:txBody>
      </p:sp>
      <p:sp>
        <p:nvSpPr>
          <p:cNvPr id="20" name="文字方塊 19"/>
          <p:cNvSpPr txBox="1"/>
          <p:nvPr/>
        </p:nvSpPr>
        <p:spPr>
          <a:xfrm>
            <a:off x="5985735" y="1503288"/>
            <a:ext cx="1156855" cy="400110"/>
          </a:xfrm>
          <a:prstGeom prst="rect">
            <a:avLst/>
          </a:prstGeom>
          <a:noFill/>
        </p:spPr>
        <p:txBody>
          <a:bodyPr wrap="square" rtlCol="0">
            <a:spAutoFit/>
          </a:bodyPr>
          <a:lstStyle/>
          <a:p>
            <a:r>
              <a:rPr lang="en-US" altLang="zh-TW" sz="2000" b="1" dirty="0" smtClean="0">
                <a:solidFill>
                  <a:srgbClr val="FF0000"/>
                </a:solidFill>
              </a:rPr>
              <a:t>Yes</a:t>
            </a:r>
            <a:endParaRPr lang="zh-TW" altLang="en-US" sz="2000" b="1" dirty="0">
              <a:solidFill>
                <a:srgbClr val="FF0000"/>
              </a:solidFill>
            </a:endParaRPr>
          </a:p>
        </p:txBody>
      </p:sp>
      <p:sp>
        <p:nvSpPr>
          <p:cNvPr id="21" name="文字方塊 20"/>
          <p:cNvSpPr txBox="1"/>
          <p:nvPr/>
        </p:nvSpPr>
        <p:spPr>
          <a:xfrm>
            <a:off x="2720108" y="1669377"/>
            <a:ext cx="1156855" cy="400110"/>
          </a:xfrm>
          <a:prstGeom prst="rect">
            <a:avLst/>
          </a:prstGeom>
          <a:noFill/>
        </p:spPr>
        <p:txBody>
          <a:bodyPr wrap="square" rtlCol="0">
            <a:spAutoFit/>
          </a:bodyPr>
          <a:lstStyle/>
          <a:p>
            <a:r>
              <a:rPr lang="en-US" altLang="zh-TW" sz="2000" b="1" dirty="0">
                <a:solidFill>
                  <a:schemeClr val="accent5">
                    <a:lumMod val="75000"/>
                  </a:schemeClr>
                </a:solidFill>
              </a:rPr>
              <a:t>9</a:t>
            </a:r>
            <a:endParaRPr lang="zh-TW" altLang="en-US" sz="2000" b="1" dirty="0">
              <a:solidFill>
                <a:schemeClr val="accent5">
                  <a:lumMod val="75000"/>
                </a:schemeClr>
              </a:solidFill>
            </a:endParaRPr>
          </a:p>
        </p:txBody>
      </p:sp>
      <p:sp>
        <p:nvSpPr>
          <p:cNvPr id="22" name="文字方塊 21"/>
          <p:cNvSpPr txBox="1"/>
          <p:nvPr/>
        </p:nvSpPr>
        <p:spPr>
          <a:xfrm>
            <a:off x="6070095" y="1816469"/>
            <a:ext cx="642433" cy="400110"/>
          </a:xfrm>
          <a:prstGeom prst="rect">
            <a:avLst/>
          </a:prstGeom>
          <a:noFill/>
        </p:spPr>
        <p:txBody>
          <a:bodyPr wrap="square" rtlCol="0">
            <a:spAutoFit/>
          </a:bodyPr>
          <a:lstStyle/>
          <a:p>
            <a:r>
              <a:rPr lang="en-US" altLang="zh-TW" sz="2000" b="1" dirty="0" smtClean="0">
                <a:solidFill>
                  <a:srgbClr val="FF0000"/>
                </a:solidFill>
              </a:rPr>
              <a:t>No</a:t>
            </a:r>
            <a:endParaRPr lang="zh-TW" altLang="en-US" sz="2000" b="1" dirty="0">
              <a:solidFill>
                <a:srgbClr val="FF0000"/>
              </a:solidFill>
            </a:endParaRPr>
          </a:p>
        </p:txBody>
      </p:sp>
      <p:sp>
        <p:nvSpPr>
          <p:cNvPr id="23" name="Rectangle 3"/>
          <p:cNvSpPr txBox="1">
            <a:spLocks noChangeArrowheads="1"/>
          </p:cNvSpPr>
          <p:nvPr/>
        </p:nvSpPr>
        <p:spPr>
          <a:xfrm>
            <a:off x="-256368" y="3336489"/>
            <a:ext cx="9587404" cy="278809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L="457200" marR="0" lvl="1"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457200" indent="-269875">
              <a:spcAft>
                <a:spcPts val="600"/>
              </a:spcAft>
              <a:buFont typeface="Arial" panose="020B0604020202020204" pitchFamily="34" charset="0"/>
              <a:buChar char="•"/>
            </a:pPr>
            <a:r>
              <a:rPr lang="en-US" altLang="zh-TW" sz="2800" b="1" u="sng" dirty="0" smtClean="0">
                <a:solidFill>
                  <a:srgbClr val="0000FF"/>
                </a:solidFill>
                <a:ea typeface="新細明體" panose="02020500000000000000" pitchFamily="18" charset="-120"/>
              </a:rPr>
              <a:t>Machine Learning Paradigm</a:t>
            </a:r>
          </a:p>
          <a:p>
            <a:pPr marL="457200" indent="-269875">
              <a:spcAft>
                <a:spcPts val="600"/>
              </a:spcAft>
              <a:buFont typeface="Arial" panose="020B0604020202020204" pitchFamily="34" charset="0"/>
              <a:buChar char="•"/>
            </a:pPr>
            <a:endParaRPr lang="en-US" altLang="zh-TW" sz="2800" u="sng" dirty="0" smtClean="0">
              <a:solidFill>
                <a:srgbClr val="000000"/>
              </a:solidFill>
              <a:ea typeface="新細明體" panose="02020500000000000000" pitchFamily="18" charset="-120"/>
            </a:endParaRPr>
          </a:p>
          <a:p>
            <a:pPr marL="457200" indent="-269875">
              <a:buFont typeface="Arial" panose="020B0604020202020204" pitchFamily="34" charset="0"/>
              <a:buChar char="•"/>
            </a:pPr>
            <a:endParaRPr lang="en-US" altLang="zh-TW" sz="2800" dirty="0" smtClean="0">
              <a:solidFill>
                <a:srgbClr val="000000"/>
              </a:solidFill>
              <a:ea typeface="新細明體" panose="02020500000000000000" pitchFamily="18" charset="-120"/>
            </a:endParaRPr>
          </a:p>
          <a:p>
            <a:pPr marL="457200" indent="-269875">
              <a:spcAft>
                <a:spcPts val="0"/>
              </a:spcAft>
              <a:buFont typeface="Arial" panose="020B0604020202020204" pitchFamily="34" charset="0"/>
              <a:buChar char="•"/>
            </a:pPr>
            <a:endParaRPr lang="en-US" altLang="zh-TW" b="1" dirty="0" smtClean="0">
              <a:solidFill>
                <a:srgbClr val="000000"/>
              </a:solidFill>
              <a:ea typeface="新細明體" panose="02020500000000000000" pitchFamily="18" charset="-120"/>
            </a:endParaRPr>
          </a:p>
          <a:p>
            <a:pPr marL="457200" indent="-269875">
              <a:lnSpc>
                <a:spcPct val="100000"/>
              </a:lnSpc>
              <a:spcAft>
                <a:spcPts val="0"/>
              </a:spcAft>
              <a:buFont typeface="Arial" panose="020B0604020202020204" pitchFamily="34" charset="0"/>
              <a:buChar char="•"/>
            </a:pPr>
            <a:endParaRPr lang="en-US" altLang="zh-TW" sz="2000" b="1" dirty="0" smtClean="0">
              <a:solidFill>
                <a:srgbClr val="000000"/>
              </a:solidFill>
              <a:ea typeface="新細明體" panose="02020500000000000000" pitchFamily="18" charset="-120"/>
            </a:endParaRPr>
          </a:p>
          <a:p>
            <a:pPr marL="457200" indent="-269875">
              <a:lnSpc>
                <a:spcPct val="100000"/>
              </a:lnSpc>
              <a:spcAft>
                <a:spcPts val="0"/>
              </a:spcAft>
              <a:buFont typeface="Arial" panose="020B0604020202020204" pitchFamily="34" charset="0"/>
              <a:buChar char="•"/>
            </a:pPr>
            <a:r>
              <a:rPr lang="en-US" altLang="zh-TW" sz="2000" b="1" dirty="0" smtClean="0">
                <a:solidFill>
                  <a:srgbClr val="000000"/>
                </a:solidFill>
                <a:ea typeface="新細明體" panose="02020500000000000000" pitchFamily="18" charset="-120"/>
              </a:rPr>
              <a:t>Ex: Same Problem. People give a large number of </a:t>
            </a:r>
            <a:r>
              <a:rPr lang="en-US" altLang="zh-TW" sz="2000" b="1" dirty="0" smtClean="0">
                <a:solidFill>
                  <a:schemeClr val="accent5">
                    <a:lumMod val="75000"/>
                  </a:schemeClr>
                </a:solidFill>
                <a:ea typeface="新細明體" panose="02020500000000000000" pitchFamily="18" charset="-120"/>
              </a:rPr>
              <a:t>data</a:t>
            </a:r>
            <a:r>
              <a:rPr lang="en-US" altLang="zh-TW" sz="2000" b="1" dirty="0" smtClean="0">
                <a:solidFill>
                  <a:srgbClr val="000000"/>
                </a:solidFill>
                <a:ea typeface="新細明體" panose="02020500000000000000" pitchFamily="18" charset="-120"/>
              </a:rPr>
              <a:t> and associated </a:t>
            </a:r>
            <a:r>
              <a:rPr lang="en-US" altLang="zh-TW" sz="2000" b="1" dirty="0" smtClean="0">
                <a:solidFill>
                  <a:srgbClr val="FF0000"/>
                </a:solidFill>
                <a:ea typeface="新細明體" panose="02020500000000000000" pitchFamily="18" charset="-120"/>
              </a:rPr>
              <a:t>outputs</a:t>
            </a:r>
            <a:r>
              <a:rPr lang="en-US" altLang="zh-TW" sz="2000" b="1" dirty="0" smtClean="0">
                <a:solidFill>
                  <a:srgbClr val="000000"/>
                </a:solidFill>
                <a:ea typeface="新細明體" panose="02020500000000000000" pitchFamily="18" charset="-120"/>
              </a:rPr>
              <a:t>, and the machine learns (infers) how to solve the problem by </a:t>
            </a:r>
            <a:r>
              <a:rPr lang="en-US" altLang="zh-TW" sz="2000" b="1" dirty="0" smtClean="0">
                <a:solidFill>
                  <a:srgbClr val="00B050"/>
                </a:solidFill>
                <a:ea typeface="新細明體" panose="02020500000000000000" pitchFamily="18" charset="-120"/>
              </a:rPr>
              <a:t>making models (e.g., a deep neural network)</a:t>
            </a:r>
            <a:r>
              <a:rPr lang="en-US" altLang="zh-TW" sz="2000" b="1" dirty="0" smtClean="0">
                <a:solidFill>
                  <a:srgbClr val="000000"/>
                </a:solidFill>
                <a:ea typeface="新細明體" panose="02020500000000000000" pitchFamily="18" charset="-120"/>
              </a:rPr>
              <a:t>.</a:t>
            </a:r>
            <a:endParaRPr lang="en-US" altLang="zh-TW" sz="2000" b="1" dirty="0">
              <a:solidFill>
                <a:srgbClr val="000000"/>
              </a:solidFill>
              <a:ea typeface="新細明體" panose="02020500000000000000" pitchFamily="18" charset="-120"/>
            </a:endParaRPr>
          </a:p>
        </p:txBody>
      </p:sp>
      <p:sp>
        <p:nvSpPr>
          <p:cNvPr id="24" name="文字方塊 23"/>
          <p:cNvSpPr txBox="1"/>
          <p:nvPr/>
        </p:nvSpPr>
        <p:spPr>
          <a:xfrm>
            <a:off x="1555750" y="3906887"/>
            <a:ext cx="1156855" cy="400110"/>
          </a:xfrm>
          <a:prstGeom prst="rect">
            <a:avLst/>
          </a:prstGeom>
          <a:noFill/>
        </p:spPr>
        <p:txBody>
          <a:bodyPr wrap="square" rtlCol="0">
            <a:spAutoFit/>
          </a:bodyPr>
          <a:lstStyle/>
          <a:p>
            <a:r>
              <a:rPr lang="en-US" altLang="zh-TW" sz="2000" b="1" dirty="0" smtClean="0">
                <a:solidFill>
                  <a:schemeClr val="accent5">
                    <a:lumMod val="75000"/>
                  </a:schemeClr>
                </a:solidFill>
              </a:rPr>
              <a:t>8, 9, …..</a:t>
            </a:r>
            <a:endParaRPr lang="zh-TW" altLang="en-US" sz="2000" b="1" dirty="0">
              <a:solidFill>
                <a:schemeClr val="accent5">
                  <a:lumMod val="75000"/>
                </a:schemeClr>
              </a:solidFill>
            </a:endParaRPr>
          </a:p>
        </p:txBody>
      </p:sp>
      <p:sp>
        <p:nvSpPr>
          <p:cNvPr id="25" name="文字方塊 24"/>
          <p:cNvSpPr txBox="1"/>
          <p:nvPr/>
        </p:nvSpPr>
        <p:spPr>
          <a:xfrm>
            <a:off x="1495635" y="4804980"/>
            <a:ext cx="1886033" cy="400110"/>
          </a:xfrm>
          <a:prstGeom prst="rect">
            <a:avLst/>
          </a:prstGeom>
          <a:noFill/>
        </p:spPr>
        <p:txBody>
          <a:bodyPr wrap="square" rtlCol="0">
            <a:spAutoFit/>
          </a:bodyPr>
          <a:lstStyle/>
          <a:p>
            <a:r>
              <a:rPr lang="en-US" altLang="zh-TW" sz="2000" b="1" dirty="0" smtClean="0">
                <a:solidFill>
                  <a:srgbClr val="FF0000"/>
                </a:solidFill>
              </a:rPr>
              <a:t>Yes, No, …</a:t>
            </a:r>
            <a:endParaRPr lang="zh-TW" altLang="en-US" sz="2000" b="1" dirty="0">
              <a:solidFill>
                <a:srgbClr val="FF0000"/>
              </a:solidFill>
            </a:endParaRPr>
          </a:p>
        </p:txBody>
      </p:sp>
      <p:sp>
        <p:nvSpPr>
          <p:cNvPr id="26" name="文字方塊 25"/>
          <p:cNvSpPr txBox="1"/>
          <p:nvPr/>
        </p:nvSpPr>
        <p:spPr>
          <a:xfrm>
            <a:off x="2633519" y="4496068"/>
            <a:ext cx="1156855" cy="400110"/>
          </a:xfrm>
          <a:prstGeom prst="rect">
            <a:avLst/>
          </a:prstGeom>
          <a:noFill/>
        </p:spPr>
        <p:txBody>
          <a:bodyPr wrap="square" rtlCol="0">
            <a:spAutoFit/>
          </a:bodyPr>
          <a:lstStyle/>
          <a:p>
            <a:r>
              <a:rPr lang="en-US" altLang="zh-TW" sz="2000" b="1" dirty="0" smtClean="0">
                <a:solidFill>
                  <a:schemeClr val="accent5">
                    <a:lumMod val="75000"/>
                  </a:schemeClr>
                </a:solidFill>
              </a:rPr>
              <a:t>100</a:t>
            </a:r>
            <a:endParaRPr lang="zh-TW" altLang="en-US" sz="2000" b="1" dirty="0">
              <a:solidFill>
                <a:schemeClr val="accent5">
                  <a:lumMod val="75000"/>
                </a:schemeClr>
              </a:solidFill>
            </a:endParaRPr>
          </a:p>
        </p:txBody>
      </p:sp>
      <p:sp>
        <p:nvSpPr>
          <p:cNvPr id="27" name="文字方塊 26"/>
          <p:cNvSpPr txBox="1"/>
          <p:nvPr/>
        </p:nvSpPr>
        <p:spPr>
          <a:xfrm>
            <a:off x="2606530" y="5390307"/>
            <a:ext cx="1156855" cy="400110"/>
          </a:xfrm>
          <a:prstGeom prst="rect">
            <a:avLst/>
          </a:prstGeom>
          <a:noFill/>
        </p:spPr>
        <p:txBody>
          <a:bodyPr wrap="square" rtlCol="0">
            <a:spAutoFit/>
          </a:bodyPr>
          <a:lstStyle/>
          <a:p>
            <a:r>
              <a:rPr lang="en-US" altLang="zh-TW" sz="2000" b="1" dirty="0" smtClean="0">
                <a:solidFill>
                  <a:srgbClr val="FF0000"/>
                </a:solidFill>
              </a:rPr>
              <a:t>Yes</a:t>
            </a:r>
            <a:endParaRPr lang="zh-TW" altLang="en-US" sz="2000" b="1" dirty="0">
              <a:solidFill>
                <a:srgbClr val="FF0000"/>
              </a:solidFill>
            </a:endParaRPr>
          </a:p>
        </p:txBody>
      </p:sp>
      <p:sp>
        <p:nvSpPr>
          <p:cNvPr id="4" name="投影片編號版面配置區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7</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7879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91"/>
                                        </p:tgtEl>
                                        <p:attrNameLst>
                                          <p:attrName>style.visibility</p:attrName>
                                        </p:attrNameLst>
                                      </p:cBhvr>
                                      <p:to>
                                        <p:strVal val="visible"/>
                                      </p:to>
                                    </p:set>
                                    <p:anim calcmode="lin" valueType="num">
                                      <p:cBhvr additive="base">
                                        <p:cTn id="31" dur="500" fill="hold"/>
                                        <p:tgtEl>
                                          <p:spTgt spid="3091"/>
                                        </p:tgtEl>
                                        <p:attrNameLst>
                                          <p:attrName>ppt_x</p:attrName>
                                        </p:attrNameLst>
                                      </p:cBhvr>
                                      <p:tavLst>
                                        <p:tav tm="0">
                                          <p:val>
                                            <p:strVal val="#ppt_x"/>
                                          </p:val>
                                        </p:tav>
                                        <p:tav tm="100000">
                                          <p:val>
                                            <p:strVal val="#ppt_x"/>
                                          </p:val>
                                        </p:tav>
                                      </p:tavLst>
                                    </p:anim>
                                    <p:anim calcmode="lin" valueType="num">
                                      <p:cBhvr additive="base">
                                        <p:cTn id="32" dur="500" fill="hold"/>
                                        <p:tgtEl>
                                          <p:spTgt spid="309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92"/>
                                        </p:tgtEl>
                                        <p:attrNameLst>
                                          <p:attrName>style.visibility</p:attrName>
                                        </p:attrNameLst>
                                      </p:cBhvr>
                                      <p:to>
                                        <p:strVal val="visible"/>
                                      </p:to>
                                    </p:set>
                                    <p:anim calcmode="lin" valueType="num">
                                      <p:cBhvr additive="base">
                                        <p:cTn id="35" dur="500" fill="hold"/>
                                        <p:tgtEl>
                                          <p:spTgt spid="3092"/>
                                        </p:tgtEl>
                                        <p:attrNameLst>
                                          <p:attrName>ppt_x</p:attrName>
                                        </p:attrNameLst>
                                      </p:cBhvr>
                                      <p:tavLst>
                                        <p:tav tm="0">
                                          <p:val>
                                            <p:strVal val="#ppt_x"/>
                                          </p:val>
                                        </p:tav>
                                        <p:tav tm="100000">
                                          <p:val>
                                            <p:strVal val="#ppt_x"/>
                                          </p:val>
                                        </p:tav>
                                      </p:tavLst>
                                    </p:anim>
                                    <p:anim calcmode="lin" valueType="num">
                                      <p:cBhvr additive="base">
                                        <p:cTn id="36" dur="500" fill="hold"/>
                                        <p:tgtEl>
                                          <p:spTgt spid="309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093"/>
                                        </p:tgtEl>
                                        <p:attrNameLst>
                                          <p:attrName>style.visibility</p:attrName>
                                        </p:attrNameLst>
                                      </p:cBhvr>
                                      <p:to>
                                        <p:strVal val="visible"/>
                                      </p:to>
                                    </p:set>
                                    <p:anim calcmode="lin" valueType="num">
                                      <p:cBhvr additive="base">
                                        <p:cTn id="39" dur="500" fill="hold"/>
                                        <p:tgtEl>
                                          <p:spTgt spid="3093"/>
                                        </p:tgtEl>
                                        <p:attrNameLst>
                                          <p:attrName>ppt_x</p:attrName>
                                        </p:attrNameLst>
                                      </p:cBhvr>
                                      <p:tavLst>
                                        <p:tav tm="0">
                                          <p:val>
                                            <p:strVal val="#ppt_x"/>
                                          </p:val>
                                        </p:tav>
                                        <p:tav tm="100000">
                                          <p:val>
                                            <p:strVal val="#ppt_x"/>
                                          </p:val>
                                        </p:tav>
                                      </p:tavLst>
                                    </p:anim>
                                    <p:anim calcmode="lin" valueType="num">
                                      <p:cBhvr additive="base">
                                        <p:cTn id="40" dur="500" fill="hold"/>
                                        <p:tgtEl>
                                          <p:spTgt spid="309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094"/>
                                        </p:tgtEl>
                                        <p:attrNameLst>
                                          <p:attrName>style.visibility</p:attrName>
                                        </p:attrNameLst>
                                      </p:cBhvr>
                                      <p:to>
                                        <p:strVal val="visible"/>
                                      </p:to>
                                    </p:set>
                                    <p:anim calcmode="lin" valueType="num">
                                      <p:cBhvr additive="base">
                                        <p:cTn id="43" dur="500" fill="hold"/>
                                        <p:tgtEl>
                                          <p:spTgt spid="3094"/>
                                        </p:tgtEl>
                                        <p:attrNameLst>
                                          <p:attrName>ppt_x</p:attrName>
                                        </p:attrNameLst>
                                      </p:cBhvr>
                                      <p:tavLst>
                                        <p:tav tm="0">
                                          <p:val>
                                            <p:strVal val="#ppt_x"/>
                                          </p:val>
                                        </p:tav>
                                        <p:tav tm="100000">
                                          <p:val>
                                            <p:strVal val="#ppt_x"/>
                                          </p:val>
                                        </p:tav>
                                      </p:tavLst>
                                    </p:anim>
                                    <p:anim calcmode="lin" valueType="num">
                                      <p:cBhvr additive="base">
                                        <p:cTn id="44" dur="500" fill="hold"/>
                                        <p:tgtEl>
                                          <p:spTgt spid="309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095"/>
                                        </p:tgtEl>
                                        <p:attrNameLst>
                                          <p:attrName>style.visibility</p:attrName>
                                        </p:attrNameLst>
                                      </p:cBhvr>
                                      <p:to>
                                        <p:strVal val="visible"/>
                                      </p:to>
                                    </p:set>
                                    <p:anim calcmode="lin" valueType="num">
                                      <p:cBhvr additive="base">
                                        <p:cTn id="47" dur="500" fill="hold"/>
                                        <p:tgtEl>
                                          <p:spTgt spid="3095"/>
                                        </p:tgtEl>
                                        <p:attrNameLst>
                                          <p:attrName>ppt_x</p:attrName>
                                        </p:attrNameLst>
                                      </p:cBhvr>
                                      <p:tavLst>
                                        <p:tav tm="0">
                                          <p:val>
                                            <p:strVal val="#ppt_x"/>
                                          </p:val>
                                        </p:tav>
                                        <p:tav tm="100000">
                                          <p:val>
                                            <p:strVal val="#ppt_x"/>
                                          </p:val>
                                        </p:tav>
                                      </p:tavLst>
                                    </p:anim>
                                    <p:anim calcmode="lin" valueType="num">
                                      <p:cBhvr additive="base">
                                        <p:cTn id="48" dur="500" fill="hold"/>
                                        <p:tgtEl>
                                          <p:spTgt spid="309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96"/>
                                        </p:tgtEl>
                                        <p:attrNameLst>
                                          <p:attrName>style.visibility</p:attrName>
                                        </p:attrNameLst>
                                      </p:cBhvr>
                                      <p:to>
                                        <p:strVal val="visible"/>
                                      </p:to>
                                    </p:set>
                                    <p:anim calcmode="lin" valueType="num">
                                      <p:cBhvr additive="base">
                                        <p:cTn id="51" dur="500" fill="hold"/>
                                        <p:tgtEl>
                                          <p:spTgt spid="3096"/>
                                        </p:tgtEl>
                                        <p:attrNameLst>
                                          <p:attrName>ppt_x</p:attrName>
                                        </p:attrNameLst>
                                      </p:cBhvr>
                                      <p:tavLst>
                                        <p:tav tm="0">
                                          <p:val>
                                            <p:strVal val="#ppt_x"/>
                                          </p:val>
                                        </p:tav>
                                        <p:tav tm="100000">
                                          <p:val>
                                            <p:strVal val="#ppt_x"/>
                                          </p:val>
                                        </p:tav>
                                      </p:tavLst>
                                    </p:anim>
                                    <p:anim calcmode="lin" valueType="num">
                                      <p:cBhvr additive="base">
                                        <p:cTn id="52" dur="500" fill="hold"/>
                                        <p:tgtEl>
                                          <p:spTgt spid="309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97"/>
                                        </p:tgtEl>
                                        <p:attrNameLst>
                                          <p:attrName>style.visibility</p:attrName>
                                        </p:attrNameLst>
                                      </p:cBhvr>
                                      <p:to>
                                        <p:strVal val="visible"/>
                                      </p:to>
                                    </p:set>
                                    <p:anim calcmode="lin" valueType="num">
                                      <p:cBhvr additive="base">
                                        <p:cTn id="55" dur="500" fill="hold"/>
                                        <p:tgtEl>
                                          <p:spTgt spid="3097"/>
                                        </p:tgtEl>
                                        <p:attrNameLst>
                                          <p:attrName>ppt_x</p:attrName>
                                        </p:attrNameLst>
                                      </p:cBhvr>
                                      <p:tavLst>
                                        <p:tav tm="0">
                                          <p:val>
                                            <p:strVal val="#ppt_x"/>
                                          </p:val>
                                        </p:tav>
                                        <p:tav tm="100000">
                                          <p:val>
                                            <p:strVal val="#ppt_x"/>
                                          </p:val>
                                        </p:tav>
                                      </p:tavLst>
                                    </p:anim>
                                    <p:anim calcmode="lin" valueType="num">
                                      <p:cBhvr additive="base">
                                        <p:cTn id="56" dur="500" fill="hold"/>
                                        <p:tgtEl>
                                          <p:spTgt spid="309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0-#ppt_w/2"/>
                                          </p:val>
                                        </p:tav>
                                        <p:tav tm="100000">
                                          <p:val>
                                            <p:strVal val="#ppt_x"/>
                                          </p:val>
                                        </p:tav>
                                      </p:tavLst>
                                    </p:anim>
                                    <p:anim calcmode="lin" valueType="num">
                                      <p:cBhvr additive="base">
                                        <p:cTn id="6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0-#ppt_w/2"/>
                                          </p:val>
                                        </p:tav>
                                        <p:tav tm="100000">
                                          <p:val>
                                            <p:strVal val="#ppt_x"/>
                                          </p:val>
                                        </p:tav>
                                      </p:tavLst>
                                    </p:anim>
                                    <p:anim calcmode="lin" valueType="num">
                                      <p:cBhvr additive="base">
                                        <p:cTn id="7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0-#ppt_w/2"/>
                                          </p:val>
                                        </p:tav>
                                        <p:tav tm="100000">
                                          <p:val>
                                            <p:strVal val="#ppt_x"/>
                                          </p:val>
                                        </p:tav>
                                      </p:tavLst>
                                    </p:anim>
                                    <p:anim calcmode="lin" valueType="num">
                                      <p:cBhvr additive="base">
                                        <p:cTn id="7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0-#ppt_w/2"/>
                                          </p:val>
                                        </p:tav>
                                        <p:tav tm="100000">
                                          <p:val>
                                            <p:strVal val="#ppt_x"/>
                                          </p:val>
                                        </p:tav>
                                      </p:tavLst>
                                    </p:anim>
                                    <p:anim calcmode="lin" valueType="num">
                                      <p:cBhvr additive="base">
                                        <p:cTn id="84"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1" grpId="0" animBg="1"/>
      <p:bldP spid="3092" grpId="0" animBg="1"/>
      <p:bldP spid="3093" grpId="0" animBg="1"/>
      <p:bldP spid="3094" grpId="0" animBg="1"/>
      <p:bldP spid="3095" grpId="0"/>
      <p:bldP spid="3096" grpId="0"/>
      <p:bldP spid="3097" grpId="0"/>
      <p:bldP spid="2" grpId="0"/>
      <p:bldP spid="3" grpId="0"/>
      <p:bldP spid="20" grpId="0"/>
      <p:bldP spid="21" grpId="0"/>
      <p:bldP spid="22" grpId="0"/>
      <p:bldP spid="23"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lvl="0">
              <a:buClr>
                <a:schemeClr val="accent1"/>
              </a:buClr>
              <a:buSzPct val="25000"/>
            </a:pPr>
            <a:r>
              <a:rPr lang="en-US" altLang="zh-TW" sz="3600" dirty="0" smtClean="0"/>
              <a:t>Neural Network in Brain</a:t>
            </a:r>
            <a:r>
              <a:rPr lang="zh-TW" sz="3600" b="1" i="0" u="none" strike="noStrike" cap="none" dirty="0" smtClean="0">
                <a:solidFill>
                  <a:schemeClr val="accent1"/>
                </a:solidFill>
                <a:latin typeface="PT Sans Narrow"/>
                <a:ea typeface="PT Sans Narrow"/>
                <a:cs typeface="PT Sans Narrow"/>
                <a:sym typeface="PT Sans Narrow"/>
              </a:rPr>
              <a:t> </a:t>
            </a:r>
            <a:endParaRPr lang="zh-TW" sz="3600" b="1" i="0" u="none" strike="noStrike" cap="none" dirty="0">
              <a:solidFill>
                <a:schemeClr val="accent1"/>
              </a:solidFill>
              <a:latin typeface="PT Sans Narrow"/>
              <a:ea typeface="PT Sans Narrow"/>
              <a:cs typeface="PT Sans Narrow"/>
              <a:sym typeface="PT Sans Narrow"/>
            </a:endParaRPr>
          </a:p>
        </p:txBody>
      </p:sp>
      <p:pic>
        <p:nvPicPr>
          <p:cNvPr id="547" name="Shape 547" descr="https://lh3.googleusercontent.com/r7gX2SvdO-Ezt_UREIM43jL5sd3UT9uSNhfW5REO1TVt7hMGR7yGjug5PmPSiLGOrvUhMZZ604jLD9-BIc2ogRFUe0LrsQCpsvQTqrB1ebnpaB_N-UFT6hwNS-Q6RK9T-Ku3QSeY"/>
          <p:cNvPicPr preferRelativeResize="0"/>
          <p:nvPr/>
        </p:nvPicPr>
        <p:blipFill rotWithShape="1">
          <a:blip r:embed="rId3">
            <a:alphaModFix/>
          </a:blip>
          <a:srcRect/>
          <a:stretch/>
        </p:blipFill>
        <p:spPr>
          <a:xfrm>
            <a:off x="311698" y="1536565"/>
            <a:ext cx="5718988" cy="5060178"/>
          </a:xfrm>
          <a:prstGeom prst="rect">
            <a:avLst/>
          </a:prstGeom>
          <a:noFill/>
          <a:ln>
            <a:noFill/>
          </a:ln>
        </p:spPr>
      </p:pic>
      <p:sp>
        <p:nvSpPr>
          <p:cNvPr id="548" name="Shape 548"/>
          <p:cNvSpPr txBox="1"/>
          <p:nvPr/>
        </p:nvSpPr>
        <p:spPr>
          <a:xfrm>
            <a:off x="6117770" y="1536565"/>
            <a:ext cx="2853701" cy="5693865"/>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25000"/>
              <a:buFont typeface="Wingdings" panose="05000000000000000000" pitchFamily="2" charset="2"/>
              <a:buChar char="Ø"/>
            </a:pPr>
            <a:r>
              <a:rPr lang="zh-TW" sz="2000" b="0" i="0" u="none" strike="noStrike" cap="none" dirty="0">
                <a:solidFill>
                  <a:srgbClr val="000000"/>
                </a:solidFill>
                <a:latin typeface="Arial"/>
                <a:ea typeface="Arial"/>
                <a:cs typeface="Arial"/>
                <a:sym typeface="Arial"/>
              </a:rPr>
              <a:t>There are about 10 billion to 100 billion </a:t>
            </a:r>
            <a:r>
              <a:rPr lang="zh-TW" sz="2000" b="0" i="0" u="none" strike="noStrike" cap="none" dirty="0" smtClean="0">
                <a:solidFill>
                  <a:srgbClr val="000000"/>
                </a:solidFill>
                <a:latin typeface="Arial"/>
                <a:ea typeface="Arial"/>
                <a:cs typeface="Arial"/>
                <a:sym typeface="Arial"/>
              </a:rPr>
              <a:t>neurons </a:t>
            </a:r>
            <a:r>
              <a:rPr lang="zh-TW" sz="2000" b="0" i="0" u="none" strike="noStrike" cap="none" dirty="0">
                <a:solidFill>
                  <a:srgbClr val="000000"/>
                </a:solidFill>
                <a:latin typeface="Arial"/>
                <a:ea typeface="Arial"/>
                <a:cs typeface="Arial"/>
                <a:sym typeface="Arial"/>
              </a:rPr>
              <a:t>in the human </a:t>
            </a:r>
            <a:r>
              <a:rPr lang="zh-TW" sz="2000" b="0" i="0" u="none" strike="noStrike" cap="none" dirty="0" smtClean="0">
                <a:solidFill>
                  <a:srgbClr val="000000"/>
                </a:solidFill>
                <a:latin typeface="Arial"/>
                <a:ea typeface="Arial"/>
                <a:cs typeface="Arial"/>
                <a:sym typeface="Arial"/>
              </a:rPr>
              <a:t>brain</a:t>
            </a:r>
            <a:r>
              <a:rPr lang="en-US" altLang="zh-TW" sz="2000" b="0" i="0" u="none" strike="noStrike" cap="none" dirty="0" smtClean="0">
                <a:solidFill>
                  <a:srgbClr val="000000"/>
                </a:solidFill>
                <a:latin typeface="Arial"/>
                <a:ea typeface="Arial"/>
                <a:cs typeface="Arial"/>
                <a:sym typeface="Arial"/>
              </a:rPr>
              <a:t>.</a:t>
            </a:r>
          </a:p>
          <a:p>
            <a:pPr marL="285750" marR="0" lvl="0" indent="-285750" algn="l" rtl="0">
              <a:lnSpc>
                <a:spcPct val="100000"/>
              </a:lnSpc>
              <a:spcBef>
                <a:spcPts val="0"/>
              </a:spcBef>
              <a:spcAft>
                <a:spcPts val="0"/>
              </a:spcAft>
              <a:buClr>
                <a:srgbClr val="000000"/>
              </a:buClr>
              <a:buSzPct val="25000"/>
              <a:buFont typeface="Wingdings" panose="05000000000000000000" pitchFamily="2" charset="2"/>
              <a:buChar char="Ø"/>
            </a:pPr>
            <a:endParaRPr lang="en-US" altLang="zh-TW" sz="2000" b="0" i="0" u="none" strike="noStrike" cap="none" dirty="0" smtClean="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25000"/>
              <a:buFont typeface="Wingdings" panose="05000000000000000000" pitchFamily="2" charset="2"/>
              <a:buChar char="l"/>
            </a:pPr>
            <a:r>
              <a:rPr lang="zh-TW" sz="2000" b="0" i="0" u="none" strike="noStrike" cap="none" dirty="0" smtClean="0">
                <a:solidFill>
                  <a:srgbClr val="000000"/>
                </a:solidFill>
                <a:latin typeface="Arial"/>
                <a:ea typeface="Arial"/>
                <a:cs typeface="Arial"/>
                <a:sym typeface="Arial"/>
              </a:rPr>
              <a:t>Each </a:t>
            </a:r>
            <a:r>
              <a:rPr lang="zh-TW" sz="2000" b="0" i="0" u="none" strike="noStrike" cap="none" dirty="0">
                <a:solidFill>
                  <a:srgbClr val="000000"/>
                </a:solidFill>
                <a:latin typeface="Arial"/>
                <a:ea typeface="Arial"/>
                <a:cs typeface="Arial"/>
                <a:sym typeface="Arial"/>
              </a:rPr>
              <a:t>neuron </a:t>
            </a:r>
            <a:r>
              <a:rPr lang="zh-TW" sz="2000" b="0" i="0" u="none" strike="noStrike" cap="none" dirty="0" smtClean="0">
                <a:solidFill>
                  <a:srgbClr val="000000"/>
                </a:solidFill>
                <a:latin typeface="Arial"/>
                <a:ea typeface="Arial"/>
                <a:cs typeface="Arial"/>
                <a:sym typeface="Arial"/>
              </a:rPr>
              <a:t>is </a:t>
            </a:r>
            <a:r>
              <a:rPr lang="zh-TW" sz="2000" b="0" i="0" u="none" strike="noStrike" cap="none" dirty="0">
                <a:solidFill>
                  <a:srgbClr val="000000"/>
                </a:solidFill>
                <a:latin typeface="Arial"/>
                <a:ea typeface="Arial"/>
                <a:cs typeface="Arial"/>
                <a:sym typeface="Arial"/>
              </a:rPr>
              <a:t>connected to other </a:t>
            </a:r>
            <a:r>
              <a:rPr lang="en-US" altLang="zh-TW" sz="2000" b="0" i="0" u="none" strike="noStrike" cap="none" dirty="0" smtClean="0">
                <a:solidFill>
                  <a:srgbClr val="000000"/>
                </a:solidFill>
                <a:latin typeface="Arial"/>
                <a:ea typeface="Arial"/>
                <a:cs typeface="Arial"/>
                <a:sym typeface="Arial"/>
              </a:rPr>
              <a:t>up to</a:t>
            </a:r>
            <a:r>
              <a:rPr lang="zh-TW" sz="2000" b="0" i="0" u="none" strike="noStrike" cap="none" dirty="0" smtClean="0">
                <a:solidFill>
                  <a:srgbClr val="000000"/>
                </a:solidFill>
                <a:latin typeface="Arial"/>
                <a:ea typeface="Arial"/>
                <a:cs typeface="Arial"/>
                <a:sym typeface="Arial"/>
              </a:rPr>
              <a:t> </a:t>
            </a:r>
            <a:r>
              <a:rPr lang="zh-TW" sz="2000" b="0" i="0" u="none" strike="noStrike" cap="none" dirty="0">
                <a:solidFill>
                  <a:srgbClr val="000000"/>
                </a:solidFill>
                <a:latin typeface="Arial"/>
                <a:ea typeface="Arial"/>
                <a:cs typeface="Arial"/>
                <a:sym typeface="Arial"/>
              </a:rPr>
              <a:t>100,000 </a:t>
            </a:r>
            <a:r>
              <a:rPr lang="zh-TW" sz="2000" b="0" i="0" u="none" strike="noStrike" cap="none" dirty="0" smtClean="0">
                <a:solidFill>
                  <a:srgbClr val="000000"/>
                </a:solidFill>
                <a:latin typeface="Arial"/>
                <a:ea typeface="Arial"/>
                <a:cs typeface="Arial"/>
                <a:sym typeface="Arial"/>
              </a:rPr>
              <a:t>neurons</a:t>
            </a:r>
            <a:r>
              <a:rPr lang="en-US" altLang="zh-TW" sz="2000" b="0" i="0" u="none" strike="noStrike" cap="none" dirty="0" smtClean="0">
                <a:solidFill>
                  <a:srgbClr val="000000"/>
                </a:solidFill>
                <a:latin typeface="Arial"/>
                <a:ea typeface="Arial"/>
                <a:cs typeface="Arial"/>
                <a:sym typeface="Arial"/>
              </a:rPr>
              <a:t> </a:t>
            </a:r>
            <a:r>
              <a:rPr lang="zh-TW" sz="2000" b="0" i="0" u="none" strike="noStrike" cap="none" dirty="0" smtClean="0">
                <a:solidFill>
                  <a:srgbClr val="000000"/>
                </a:solidFill>
                <a:latin typeface="Arial"/>
                <a:ea typeface="Arial"/>
                <a:cs typeface="Arial"/>
                <a:sym typeface="Arial"/>
              </a:rPr>
              <a:t>to </a:t>
            </a:r>
            <a:r>
              <a:rPr lang="zh-TW" sz="2000" b="0" i="0" u="none" strike="noStrike" cap="none" dirty="0">
                <a:solidFill>
                  <a:srgbClr val="000000"/>
                </a:solidFill>
                <a:latin typeface="Arial"/>
                <a:ea typeface="Arial"/>
                <a:cs typeface="Arial"/>
                <a:sym typeface="Arial"/>
              </a:rPr>
              <a:t>form a complex neural network</a:t>
            </a:r>
            <a:r>
              <a:rPr lang="zh-TW" sz="2000" b="0" i="0" u="none" strike="noStrike" cap="none" dirty="0" smtClean="0">
                <a:solidFill>
                  <a:srgbClr val="000000"/>
                </a:solidFill>
                <a:latin typeface="Arial"/>
                <a:ea typeface="Arial"/>
                <a:cs typeface="Arial"/>
                <a:sym typeface="Arial"/>
              </a:rPr>
              <a:t>.</a:t>
            </a:r>
            <a:endParaRPr lang="en-US" altLang="zh-TW" sz="2000" b="0" i="0" u="none" strike="noStrike" cap="none" dirty="0" smtClean="0">
              <a:solidFill>
                <a:srgbClr val="000000"/>
              </a:solidFill>
              <a:latin typeface="Arial"/>
              <a:ea typeface="Arial"/>
              <a:cs typeface="Arial"/>
              <a:sym typeface="Arial"/>
            </a:endParaRPr>
          </a:p>
        </p:txBody>
      </p:sp>
    </p:spTree>
    <p:extLst>
      <p:ext uri="{BB962C8B-B14F-4D97-AF65-F5344CB8AC3E}">
        <p14:creationId xmlns:p14="http://schemas.microsoft.com/office/powerpoint/2010/main" val="2297346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Shape 553"/>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zh-TW" sz="3600" b="1" i="0" u="none" strike="noStrike" cap="none" dirty="0">
                <a:solidFill>
                  <a:schemeClr val="accent1"/>
                </a:solidFill>
                <a:latin typeface="+mj-lt"/>
                <a:ea typeface="PT Sans Narrow"/>
                <a:cs typeface="PT Sans Narrow"/>
                <a:sym typeface="PT Sans Narrow"/>
              </a:rPr>
              <a:t>Neuron Structure</a:t>
            </a:r>
          </a:p>
        </p:txBody>
      </p:sp>
      <p:pic>
        <p:nvPicPr>
          <p:cNvPr id="1028" name="Picture 4" descr="neuron 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57" y="1674221"/>
            <a:ext cx="8599714" cy="429985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203960" y="6550670"/>
            <a:ext cx="6050280" cy="276999"/>
          </a:xfrm>
          <a:prstGeom prst="rect">
            <a:avLst/>
          </a:prstGeom>
        </p:spPr>
        <p:txBody>
          <a:bodyPr wrap="square">
            <a:spAutoFit/>
          </a:bodyPr>
          <a:lstStyle/>
          <a:p>
            <a:r>
              <a:rPr lang="en-US" altLang="zh-TW" sz="1200" dirty="0" smtClean="0">
                <a:solidFill>
                  <a:srgbClr val="CE93D8"/>
                </a:solidFill>
              </a:rPr>
              <a:t>Source: http</a:t>
            </a:r>
            <a:r>
              <a:rPr lang="en-US" altLang="zh-TW" sz="1200" dirty="0">
                <a:solidFill>
                  <a:srgbClr val="CE93D8"/>
                </a:solidFill>
              </a:rPr>
              <a:t>://www.topkeyword.info/105023-synapse-neuron-diagram.htm</a:t>
            </a:r>
            <a:endParaRPr lang="zh-TW" altLang="en-US" sz="1200" dirty="0">
              <a:solidFill>
                <a:srgbClr val="CE93D8"/>
              </a:solidFill>
            </a:endParaRPr>
          </a:p>
        </p:txBody>
      </p:sp>
    </p:spTree>
    <p:extLst>
      <p:ext uri="{BB962C8B-B14F-4D97-AF65-F5344CB8AC3E}">
        <p14:creationId xmlns:p14="http://schemas.microsoft.com/office/powerpoint/2010/main" val="4238066073"/>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自訂9">
      <a:dk1>
        <a:srgbClr val="0000FF"/>
      </a:dk1>
      <a:lt1>
        <a:srgbClr val="FFFFFF"/>
      </a:lt1>
      <a:dk2>
        <a:srgbClr val="003366"/>
      </a:dk2>
      <a:lt2>
        <a:srgbClr val="B3A77D"/>
      </a:lt2>
      <a:accent1>
        <a:srgbClr val="0000FF"/>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訂9">
    <a:dk1>
      <a:srgbClr val="0000FF"/>
    </a:dk1>
    <a:lt1>
      <a:srgbClr val="FFFFFF"/>
    </a:lt1>
    <a:dk2>
      <a:srgbClr val="003366"/>
    </a:dk2>
    <a:lt2>
      <a:srgbClr val="B3A77D"/>
    </a:lt2>
    <a:accent1>
      <a:srgbClr val="0000FF"/>
    </a:accent1>
    <a:accent2>
      <a:srgbClr val="009668"/>
    </a:accent2>
    <a:accent3>
      <a:srgbClr val="4DB6AC"/>
    </a:accent3>
    <a:accent4>
      <a:srgbClr val="FF9800"/>
    </a:accent4>
    <a:accent5>
      <a:srgbClr val="CE93D8"/>
    </a:accent5>
    <a:accent6>
      <a:srgbClr val="EEFF41"/>
    </a:accent6>
    <a:hlink>
      <a:srgbClr val="CE93D8"/>
    </a:hlink>
    <a:folHlink>
      <a:srgbClr val="CE93D8"/>
    </a:folHlink>
  </a:clrScheme>
</a:themeOverride>
</file>

<file path=ppt/theme/themeOverride2.xml><?xml version="1.0" encoding="utf-8"?>
<a:themeOverride xmlns:a="http://schemas.openxmlformats.org/drawingml/2006/main">
  <a:clrScheme name="自訂9">
    <a:dk1>
      <a:srgbClr val="0000FF"/>
    </a:dk1>
    <a:lt1>
      <a:srgbClr val="FFFFFF"/>
    </a:lt1>
    <a:dk2>
      <a:srgbClr val="003366"/>
    </a:dk2>
    <a:lt2>
      <a:srgbClr val="B3A77D"/>
    </a:lt2>
    <a:accent1>
      <a:srgbClr val="0000FF"/>
    </a:accent1>
    <a:accent2>
      <a:srgbClr val="009668"/>
    </a:accent2>
    <a:accent3>
      <a:srgbClr val="4DB6AC"/>
    </a:accent3>
    <a:accent4>
      <a:srgbClr val="FF9800"/>
    </a:accent4>
    <a:accent5>
      <a:srgbClr val="CE93D8"/>
    </a:accent5>
    <a:accent6>
      <a:srgbClr val="EEFF41"/>
    </a:accent6>
    <a:hlink>
      <a:srgbClr val="CE93D8"/>
    </a:hlink>
    <a:folHlink>
      <a:srgbClr val="CE93D8"/>
    </a:folHlink>
  </a:clrScheme>
</a:themeOverride>
</file>

<file path=ppt/theme/themeOverride3.xml><?xml version="1.0" encoding="utf-8"?>
<a:themeOverride xmlns:a="http://schemas.openxmlformats.org/drawingml/2006/main">
  <a:clrScheme name="自訂9">
    <a:dk1>
      <a:srgbClr val="0000FF"/>
    </a:dk1>
    <a:lt1>
      <a:srgbClr val="FFFFFF"/>
    </a:lt1>
    <a:dk2>
      <a:srgbClr val="003366"/>
    </a:dk2>
    <a:lt2>
      <a:srgbClr val="B3A77D"/>
    </a:lt2>
    <a:accent1>
      <a:srgbClr val="0000FF"/>
    </a:accent1>
    <a:accent2>
      <a:srgbClr val="009668"/>
    </a:accent2>
    <a:accent3>
      <a:srgbClr val="4DB6AC"/>
    </a:accent3>
    <a:accent4>
      <a:srgbClr val="FF9800"/>
    </a:accent4>
    <a:accent5>
      <a:srgbClr val="CE93D8"/>
    </a:accent5>
    <a:accent6>
      <a:srgbClr val="EEFF41"/>
    </a:accent6>
    <a:hlink>
      <a:srgbClr val="CE93D8"/>
    </a:hlink>
    <a:folHlink>
      <a:srgbClr val="CE93D8"/>
    </a:folHlink>
  </a:clrScheme>
</a:themeOverride>
</file>

<file path=docProps/app.xml><?xml version="1.0" encoding="utf-8"?>
<Properties xmlns="http://schemas.openxmlformats.org/officeDocument/2006/extended-properties" xmlns:vt="http://schemas.openxmlformats.org/officeDocument/2006/docPropsVTypes">
  <TotalTime>7493</TotalTime>
  <Words>4388</Words>
  <Application>Microsoft Office PowerPoint</Application>
  <PresentationFormat>如螢幕大小 (4:3)</PresentationFormat>
  <Paragraphs>459</Paragraphs>
  <Slides>50</Slides>
  <Notes>37</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50</vt:i4>
      </vt:variant>
    </vt:vector>
  </HeadingPairs>
  <TitlesOfParts>
    <vt:vector size="61" baseType="lpstr">
      <vt:lpstr>新細明體</vt:lpstr>
      <vt:lpstr>Wingdings</vt:lpstr>
      <vt:lpstr>PT Sans Narrow</vt:lpstr>
      <vt:lpstr>Noto Sans Symbols</vt:lpstr>
      <vt:lpstr>Cambria Math</vt:lpstr>
      <vt:lpstr>Symbol</vt:lpstr>
      <vt:lpstr>Arial</vt:lpstr>
      <vt:lpstr>Times New Roman</vt:lpstr>
      <vt:lpstr>標楷體</vt:lpstr>
      <vt:lpstr>Open Sans</vt:lpstr>
      <vt:lpstr>simple-light-2</vt:lpstr>
      <vt:lpstr>Causeries on  Deep Learning Techniques</vt:lpstr>
      <vt:lpstr>Outline</vt:lpstr>
      <vt:lpstr>Outline</vt:lpstr>
      <vt:lpstr>What is “Big Data” ?</vt:lpstr>
      <vt:lpstr>4V’s of Big Data</vt:lpstr>
      <vt:lpstr>Outline</vt:lpstr>
      <vt:lpstr> Machine Learning: a new problem-solving paradigm in AI</vt:lpstr>
      <vt:lpstr>Neural Network in Brain </vt:lpstr>
      <vt:lpstr>Neuron Structure</vt:lpstr>
      <vt:lpstr>Artificial Neuron</vt:lpstr>
      <vt:lpstr>Nonlinear Activation Function</vt:lpstr>
      <vt:lpstr>Artificial Neural Network (ANN)</vt:lpstr>
      <vt:lpstr>Deep Neural Network (DNN)</vt:lpstr>
      <vt:lpstr>Error Backpropagation Learning Rule</vt:lpstr>
      <vt:lpstr>The Cost Function of Errors Is Decreased by Gradient Descent</vt:lpstr>
      <vt:lpstr>Deep Learning (DL: Machine Learning Using DNN)</vt:lpstr>
      <vt:lpstr>PowerPoint 簡報</vt:lpstr>
      <vt:lpstr>PowerPoint 簡報</vt:lpstr>
      <vt:lpstr>PowerPoint 簡報</vt:lpstr>
      <vt:lpstr>PowerPoint 簡報</vt:lpstr>
      <vt:lpstr>Image Captioning</vt:lpstr>
      <vt:lpstr>Arts</vt:lpstr>
      <vt:lpstr>Video Games</vt:lpstr>
      <vt:lpstr>Outline</vt:lpstr>
      <vt:lpstr>Convolutional Neural Network</vt:lpstr>
      <vt:lpstr>PowerPoint 簡報</vt:lpstr>
      <vt:lpstr>PowerPoint 簡報</vt:lpstr>
      <vt:lpstr>PowerPoint 簡報</vt:lpstr>
      <vt:lpstr>Convolution</vt:lpstr>
      <vt:lpstr>Pooling</vt:lpstr>
      <vt:lpstr>PowerPoint 簡報</vt:lpstr>
      <vt:lpstr>PowerPoint 簡報</vt:lpstr>
      <vt:lpstr>PowerPoint 簡報</vt:lpstr>
      <vt:lpstr>PowerPoint 簡報</vt:lpstr>
      <vt:lpstr>PowerPoint 簡報</vt:lpstr>
      <vt:lpstr>CNN Example: AlexNet by Alex Krizhevsky </vt:lpstr>
      <vt:lpstr>Recurrent Neural Network（RNN）   </vt:lpstr>
      <vt:lpstr>Long Short-Term Memory (LSTM)  -- A special type of RNN </vt:lpstr>
      <vt:lpstr>Outline</vt:lpstr>
      <vt:lpstr>PowerPoint 簡報</vt:lpstr>
      <vt:lpstr>MHMS (Machine Health Monitoring System) for Smart Manufacturing</vt:lpstr>
      <vt:lpstr>Remaining Useful Life (RUL) Estimation with Enhanced Convolutional Neural Network (ECNN)  </vt:lpstr>
      <vt:lpstr>Remaining Useful Life (RUL) Estimation with Long Short-Term Memory (LSTM)  Recurrent  Neural Network (RNN)</vt:lpstr>
      <vt:lpstr>Remaining Useful Life (RUL) Estimation with Long Short-Term Memory (LSTM)  Recurrent  Neural Network (RNN) (Con’t)</vt:lpstr>
      <vt:lpstr>Metrics for NASA C-MAPSS</vt:lpstr>
      <vt:lpstr>RMSE on NASA C-MAPSS Data Set</vt:lpstr>
      <vt:lpstr>Scores on NASA C-MAPSS Data Set</vt:lpstr>
      <vt:lpstr>Outline</vt:lpstr>
      <vt:lpstr>Conclusion</vt:lpstr>
      <vt:lpstr>Thank You! jrjiang@g.ncu.edu.tw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Industry 4.0 CPS  Gets Big and Deep!?</dc:title>
  <dc:creator>Bob</dc:creator>
  <cp:lastModifiedBy>Bob</cp:lastModifiedBy>
  <cp:revision>245</cp:revision>
  <cp:lastPrinted>2017-05-04T19:01:49Z</cp:lastPrinted>
  <dcterms:modified xsi:type="dcterms:W3CDTF">2019-05-20T01:45:39Z</dcterms:modified>
</cp:coreProperties>
</file>